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36"/>
  </p:notesMasterIdLst>
  <p:sldIdLst>
    <p:sldId id="259" r:id="rId2"/>
    <p:sldId id="425" r:id="rId3"/>
    <p:sldId id="427" r:id="rId4"/>
    <p:sldId id="426" r:id="rId5"/>
    <p:sldId id="459" r:id="rId6"/>
    <p:sldId id="458" r:id="rId7"/>
    <p:sldId id="428" r:id="rId8"/>
    <p:sldId id="430" r:id="rId9"/>
    <p:sldId id="431" r:id="rId10"/>
    <p:sldId id="433" r:id="rId11"/>
    <p:sldId id="454" r:id="rId12"/>
    <p:sldId id="429" r:id="rId13"/>
    <p:sldId id="455" r:id="rId14"/>
    <p:sldId id="434" r:id="rId15"/>
    <p:sldId id="435" r:id="rId16"/>
    <p:sldId id="436" r:id="rId17"/>
    <p:sldId id="460" r:id="rId18"/>
    <p:sldId id="456" r:id="rId19"/>
    <p:sldId id="444" r:id="rId20"/>
    <p:sldId id="437" r:id="rId21"/>
    <p:sldId id="438" r:id="rId22"/>
    <p:sldId id="439" r:id="rId23"/>
    <p:sldId id="443" r:id="rId24"/>
    <p:sldId id="440" r:id="rId25"/>
    <p:sldId id="445" r:id="rId26"/>
    <p:sldId id="441" r:id="rId27"/>
    <p:sldId id="446" r:id="rId28"/>
    <p:sldId id="447" r:id="rId29"/>
    <p:sldId id="448" r:id="rId30"/>
    <p:sldId id="449" r:id="rId31"/>
    <p:sldId id="452" r:id="rId32"/>
    <p:sldId id="457" r:id="rId33"/>
    <p:sldId id="453" r:id="rId34"/>
    <p:sldId id="451" r:id="rId35"/>
  </p:sldIdLst>
  <p:sldSz cx="9144000" cy="6858000" type="screen4x3"/>
  <p:notesSz cx="6799263" cy="9929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9" autoAdjust="0"/>
    <p:restoredTop sz="88440"/>
  </p:normalViewPr>
  <p:slideViewPr>
    <p:cSldViewPr>
      <p:cViewPr varScale="1">
        <p:scale>
          <a:sx n="140" d="100"/>
          <a:sy n="140" d="100"/>
        </p:scale>
        <p:origin x="200" y="1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9" d="100"/>
          <a:sy n="109" d="100"/>
        </p:scale>
        <p:origin x="5360" y="192"/>
      </p:cViewPr>
      <p:guideLst/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7BBD0DDA-5B7E-4DD2-9472-8FA788C22B29}" type="datetimeFigureOut">
              <a:rPr lang="ko-KR" altLang="en-US" smtClean="0"/>
              <a:pPr/>
              <a:t>2025. 12. 3.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fld id="{7A12C978-3939-4346-8971-72E8F1E92E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11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D2Coding" panose="020B0609020101020101" pitchFamily="49" charset="-127"/>
        <a:ea typeface="D2Coding" panose="020B0609020101020101" pitchFamily="49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A3403-EBFF-A72E-1591-2D39BA3D5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ACDEFC-828B-B1A3-2CE7-FA3BCA39E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C24FA5-4F3C-693E-7F42-CF363F553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3E879-3FD6-50A1-5128-E7DAB65CC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2137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8B29F-A955-3234-DB48-121E9B6B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BFD9F0-4066-9094-60C7-92A4BD78D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F5CDAC-4BB8-930C-326C-98FC62A86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0563E5-8039-B179-F0E9-BDEFEEF8F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268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34876-420F-7456-14B8-AB51B7CBF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05DF8F-E033-2F7A-A0E2-48BFA0E98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317FF9-FA2F-317B-C5F6-C4FCF4662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C2D49C-B9F2-57E1-C722-F0C70E9A9F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924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0D538-1AE8-3DF6-72C5-38B0FBE6E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B1F2C-4DEF-C494-FF25-680591F4E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E14D6B-C34F-190B-3D9C-A7C09D404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FC4C5-8D12-13F3-06F6-F51A46ED2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676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73EA5-6AED-376C-DCFB-9E625B36C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B7F441-B23D-8343-150C-7189EE17C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5CCF07-88B6-0E94-78DE-6C299543F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D4C660-95AF-6F06-8E1E-8A1C727E5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243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A1755-AE64-C600-6B42-D33A606E0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B084C1-B03F-1C33-E92D-232055620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B0CFB2-3140-8293-C1C8-057664C20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BF366-46A1-F041-A2A7-F3AB9D662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567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EC0D-2CC9-8BA2-E6E5-13B704E50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43659D-2B44-C96D-CA22-BA59CEEBA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F683AC-5A64-15D0-8021-5A94BD8D4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2AD6AF-0280-E959-9577-0D123454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514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F50C2-B43C-BF40-DC53-BDEFB1E6D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DA8A43-B1CC-5672-9E3A-3B1DF4601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6C0686-B3DF-4B9C-EB25-FEED1FC75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98301B-2BD4-504F-6716-2B827962B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41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02A81-A79E-803A-3402-D9E42C381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16DB9F-B28E-A908-818B-851942D15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EB5B83-F9B5-07F1-1BEA-8910063D5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66E1A-3618-C57D-45E0-2EB605927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99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198AA-15C8-0A9A-001E-7E565CD3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6AF7E3-37ED-762D-94C1-B4FC1FB5F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F3F99C-D5CB-079A-0AAB-C704017F9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A79766-9306-ACC4-F3AF-17D58E38F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807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98ED4-51B5-A21A-54EF-2FBBEF269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F84772-9CDF-1FE8-9614-6E35211EE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258F84-FE03-BA85-526D-2CC9D3BE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6FD6A-1B5A-920E-16E2-830AB2BB7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509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56A3C-36E1-16A0-B93F-E7D64E2EB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332D7B-B212-3856-03C3-070E4590A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B16797-C77D-1EAB-BE8E-A0A3F656C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9D61A-06C8-F7EE-F3C5-43ACBD027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25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D9E32-81AA-214A-033E-6B9A148E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C58332-FE9D-1836-C477-C452E7A65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B1B053-2F25-C5E1-28F7-54698E63A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E75866-D41B-2343-0A10-00D237449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979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0A822-570F-ECA7-AE6B-3BDE3485F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484763-A9C2-D8DA-F780-A18A31BA87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D7AC69-C188-7B4A-C273-FE412EEAA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BAA1F0-7A02-CF34-2FB0-76B143989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07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EDEAF-F403-6087-1378-4DA65AF9B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B6253B-D7C3-CA10-E923-772CF0149E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4BC11B-24DD-4465-7091-24BB6B540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AD8314-1217-626B-C5DB-0B6A18121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9666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612FC-D16D-F7BE-1227-1399E2737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AAF683-AA17-FB04-613B-9617C141C2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BB42A1-1BA0-7C0B-0A42-605AF4BBA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E2F575-7E38-0916-1F9F-1939ABF5EB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535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8D420-253E-09AA-8023-D44BA495D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A5117D-1EEF-F54C-C86F-C2B9EEE9B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9481BE-D5D1-8932-7CC4-2BB2AEE64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7B2B6E-437B-7C8E-EF42-D425C5532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876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58AAC-5CB2-B98C-044E-064F8FF1C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B5820A-0585-FD45-9135-71A5CBAD6A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E820E8-2702-4494-80FD-BB92033E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7D93EF-7559-9641-4F25-44EE2E71E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073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30887-C227-6A4D-2BD5-7ECB81F2B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8C13F3-662D-2569-84A2-338553704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36CC3F-D627-4437-5636-88A5A21F1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414846-26E7-C3D8-917E-E4D6174757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91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97087-A563-0F89-D298-47BDA25D5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70A9AC-8A2A-95F6-5D20-273CB6175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73CAA0-E33D-D858-66A9-C217AA918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B1A3B-E96B-A5FD-C61F-1B56BA7D8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39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606A1-458E-53AA-9E80-038233E95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C5096F-DF55-E4E0-F67C-1BBBEE2F1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B25143-0E24-55E9-BFC3-A15FB0664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605B8-41F7-98F0-7CE2-06C727150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131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150AE-F70F-6E9C-FCEF-BD6039FE8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EBA481-F4FC-DD91-552A-7EA22B766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BD5E6B-C496-DAEE-4681-88CA8BC65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344A06-AC67-B8F9-47E5-47FE0A285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62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F0E0F-0507-09A2-0C9A-B8CC9C0A4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7A06B6-1A04-0E95-448B-8D160CB81E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E21268-3642-4838-07FA-57987832B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81DE1-4B80-BA93-E1DF-C413ED2FF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498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677C0-ABEC-2D07-9053-38F59A797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0D51C4-A9F5-8F42-EF9D-8DCE27CD7C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902DB8-4201-1CE3-B860-D294E433E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79D62D-468E-0770-4BAA-788CBFF6D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042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E8ECF-919F-13E2-F484-6FAF6ABD3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DD15DD-039B-A2B1-A427-FA5EF0E56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BC0C43-92CA-79FD-6757-776CDD446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C62AE6-7A2F-CD27-B66D-E271207DB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540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E8ED3-1602-D33E-C927-7C22EE6AB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9B7C68-27E0-42F2-E79C-C79E33CDB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B1EC99-DE20-2A7B-64FC-842558011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3AA96F-EF6F-8630-3738-3AC13E1BB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732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3DD73-3102-D8B1-8E45-DA194FBC8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FD5678-915E-26D7-83F3-6805B82CA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92FC0D-666B-281A-695F-06EA59121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EF45A-2E1C-AAFF-FEDB-386FE8EE4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039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713E2-F012-0999-C2FC-02AB3003B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75DFCE-A630-A8EA-D255-E1A449A82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12CA3B-A82D-53BC-07A7-A0582420D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81AD1-023B-11B7-D055-536E62235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87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2F60D-03E0-76EF-A626-6FEA85348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34B47E-ACB1-CF4B-26F8-56AFDF3AC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11AFB5-E473-1A33-E317-AC3D3664E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2E7B8D-B775-0438-C976-285F47788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9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5446A-FE60-CE57-90BB-A8CA39FA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4C9A25-41AE-8D76-4370-288803525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3173D0-977C-28AB-E674-F99CAB484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9C3BF-A9CD-42A2-B250-06F621C45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802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08BE4-9E82-8DBE-3A68-D5F2028C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6D020F-983A-7A91-724B-6E28C8488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D1255-8A33-E162-869D-E718A6649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8125B7-84C4-5CD2-97AF-4C53412403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287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B3317-E0A6-2005-7C7A-D532D3079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147AF2-1C73-C489-2070-9C1BE905E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9858AF-21A6-9D0F-2925-2619C8E08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Pictures in prior work shows The huge page as Hot page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0C1477-712B-7B52-BFBB-B5D826284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2C978-3939-4346-8971-72E8F1E92E2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0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51424" y="548617"/>
            <a:ext cx="8641152" cy="288038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 b="0" i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urier New" pitchFamily="49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부제목 2"/>
          <p:cNvSpPr>
            <a:spLocks noGrp="1"/>
          </p:cNvSpPr>
          <p:nvPr>
            <p:ph type="subTitle" idx="1"/>
          </p:nvPr>
        </p:nvSpPr>
        <p:spPr>
          <a:xfrm>
            <a:off x="251424" y="4149096"/>
            <a:ext cx="8641152" cy="2160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00" b="0" i="0" baseline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Courier New" pitchFamily="49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251424" y="4059084"/>
            <a:ext cx="864115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37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400" y="0"/>
            <a:ext cx="8641176" cy="72864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424" y="908664"/>
            <a:ext cx="8641152" cy="58327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나눔고딕코딩" panose="020D0009000000000000" pitchFamily="49" charset="-127"/>
              <a:buChar char="·"/>
              <a:defRPr lang="ko-KR" altLang="en-US" sz="1400" b="0" i="0" kern="1200" dirty="0" smtClean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Tahoma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lang="ko-KR" altLang="en-US" sz="1200" b="0" i="0" kern="12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Tahom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  <a:endParaRPr lang="en-US" altLang="ko-KR" dirty="0"/>
          </a:p>
          <a:p>
            <a:pPr lvl="3"/>
            <a:r>
              <a:rPr lang="ko-KR" altLang="en-US" dirty="0"/>
              <a:t>하나</a:t>
            </a:r>
            <a:endParaRPr lang="en-US" altLang="ko-KR" dirty="0"/>
          </a:p>
          <a:p>
            <a:pPr lvl="4"/>
            <a:r>
              <a:rPr lang="ko-KR" altLang="en-US" dirty="0"/>
              <a:t>하나</a:t>
            </a:r>
          </a:p>
        </p:txBody>
      </p:sp>
    </p:spTree>
    <p:extLst>
      <p:ext uri="{BB962C8B-B14F-4D97-AF65-F5344CB8AC3E}">
        <p14:creationId xmlns:p14="http://schemas.microsoft.com/office/powerpoint/2010/main" val="416046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400" y="0"/>
            <a:ext cx="8641176" cy="72864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71355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69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6236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6"/>
          <p:cNvSpPr>
            <a:spLocks noChangeArrowheads="1"/>
          </p:cNvSpPr>
          <p:nvPr userDrawn="1"/>
        </p:nvSpPr>
        <p:spPr bwMode="auto">
          <a:xfrm>
            <a:off x="7902444" y="6489408"/>
            <a:ext cx="1241556" cy="36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r"/>
            <a:fld id="{86B732FB-76AE-495D-B3F0-1007968551E0}" type="slidenum">
              <a:rPr kumimoji="0" lang="en-US" altLang="ko-KR" sz="14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D2Coding" panose="020B0609020101020101" pitchFamily="49" charset="-127"/>
                <a:cs typeface="Tahoma" pitchFamily="34" charset="0"/>
              </a:rPr>
              <a:pPr algn="r"/>
              <a:t>‹#›</a:t>
            </a:fld>
            <a:r>
              <a:rPr kumimoji="0" lang="en-US" altLang="ko-KR" sz="14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itchFamily="34" charset="0"/>
                <a:ea typeface="D2Coding" panose="020B0609020101020101" pitchFamily="49" charset="-127"/>
                <a:cs typeface="Tahoma" pitchFamily="34" charset="0"/>
              </a:rPr>
              <a:t> 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0" y="98556"/>
            <a:ext cx="179390" cy="5760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0" y="670158"/>
            <a:ext cx="8892576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44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9" r:id="rId3"/>
    <p:sldLayoutId id="2147483670" r:id="rId4"/>
    <p:sldLayoutId id="2147483666" r:id="rId5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200" b="1" kern="1200">
          <a:solidFill>
            <a:schemeClr val="accent1">
              <a:lumMod val="50000"/>
            </a:schemeClr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>
          <a:schemeClr val="tx1"/>
        </a:buClr>
        <a:buFont typeface="Wingdings" pitchFamily="2" charset="2"/>
        <a:buNone/>
        <a:defRPr lang="ko-KR" altLang="en-US" sz="2400" b="1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>
            <a:lumMod val="85000"/>
            <a:lumOff val="15000"/>
          </a:schemeClr>
        </a:buClr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>
            <a:lumMod val="85000"/>
            <a:lumOff val="15000"/>
          </a:schemeClr>
        </a:buClr>
        <a:buFont typeface="Tahoma" pitchFamily="34" charset="0"/>
        <a:buChar char="-"/>
        <a:defRPr lang="ko-KR" altLang="en-US" sz="18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Font typeface="Arial" pitchFamily="34" charset="0"/>
        <a:buChar char="–"/>
        <a:defRPr lang="ko-KR" altLang="en-US" sz="16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>
            <a:lumMod val="75000"/>
          </a:schemeClr>
        </a:buClr>
        <a:buFont typeface="Arial" pitchFamily="34" charset="0"/>
        <a:buChar char="»"/>
        <a:defRPr lang="ko-KR" altLang="en-US" sz="1400" kern="1200" smtClean="0">
          <a:solidFill>
            <a:schemeClr val="tx1"/>
          </a:solidFill>
          <a:latin typeface="나눔고딕코딩" pitchFamily="49" charset="-127"/>
          <a:ea typeface="나눔고딕코딩" pitchFamily="49" charset="-127"/>
          <a:cs typeface="Tahoma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424" y="548617"/>
            <a:ext cx="8641152" cy="3510467"/>
          </a:xfrm>
        </p:spPr>
        <p:txBody>
          <a:bodyPr>
            <a:normAutofit/>
          </a:bodyPr>
          <a:lstStyle/>
          <a:p>
            <a:r>
              <a:rPr lang="en-US" altLang="ko-Kore-KR" dirty="0" err="1"/>
              <a:t>NiceSched</a:t>
            </a:r>
            <a:r>
              <a:rPr lang="en-US" altLang="ko-Kore-KR" dirty="0"/>
              <a:t>: </a:t>
            </a:r>
            <a:r>
              <a:rPr lang="en-US" altLang="ko-Kore-KR" sz="3800" dirty="0"/>
              <a:t>memory access locality aware dynamic nice scheduling </a:t>
            </a:r>
            <a:br>
              <a:rPr lang="en-US" altLang="ko-Kore-KR" sz="3800" dirty="0"/>
            </a:br>
            <a:r>
              <a:rPr lang="en-US" altLang="ko-Kore-KR" sz="3800" dirty="0"/>
              <a:t>in tiered memory</a:t>
            </a:r>
            <a:endParaRPr lang="ko-KR" altLang="en-US" sz="3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Song, binwon</a:t>
            </a:r>
          </a:p>
        </p:txBody>
      </p:sp>
      <p:pic>
        <p:nvPicPr>
          <p:cNvPr id="5" name="그림 4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1DED32-2F6B-6C7D-9568-D9CC2295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1" y="5832905"/>
            <a:ext cx="792724" cy="952956"/>
          </a:xfrm>
          <a:prstGeom prst="rect">
            <a:avLst/>
          </a:prstGeom>
        </p:spPr>
      </p:pic>
      <p:pic>
        <p:nvPicPr>
          <p:cNvPr id="7" name="그림 6" descr="스케치, 폰트, 화이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B0A56F-CD70-A37A-6A01-1A3044520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4" y="5564306"/>
            <a:ext cx="2171653" cy="1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25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FADA6-1FCC-60DD-062B-2F43FF697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2F83A-5BDF-B190-D7D7-312E3B03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52E2CE-C8DA-2E07-4A55-06AB99DB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Challenges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If use </a:t>
            </a:r>
            <a:r>
              <a:rPr lang="en-US" altLang="ko-KR" dirty="0">
                <a:solidFill>
                  <a:srgbClr val="FF0000"/>
                </a:solidFill>
              </a:rPr>
              <a:t>Huge page</a:t>
            </a:r>
            <a:r>
              <a:rPr lang="en-US" altLang="ko-KR" dirty="0"/>
              <a:t>, emerged “</a:t>
            </a:r>
            <a:r>
              <a:rPr lang="en-US" altLang="ko-KR" b="1" dirty="0"/>
              <a:t>Hot Bloat</a:t>
            </a:r>
            <a:r>
              <a:rPr lang="en-US" altLang="ko-KR" dirty="0"/>
              <a:t>” Issue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Unbalance in huge page leads to </a:t>
            </a:r>
            <a:r>
              <a:rPr lang="en-US" altLang="ko-KR" b="1" dirty="0"/>
              <a:t>performance decrease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0C9A29A-4708-F230-6204-81D8BE12ADAA}"/>
              </a:ext>
            </a:extLst>
          </p:cNvPr>
          <p:cNvSpPr/>
          <p:nvPr/>
        </p:nvSpPr>
        <p:spPr>
          <a:xfrm>
            <a:off x="10242756" y="1716507"/>
            <a:ext cx="2475342" cy="14401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한쪽 모서리가 잘린 사각형 6">
            <a:extLst>
              <a:ext uri="{FF2B5EF4-FFF2-40B4-BE49-F238E27FC236}">
                <a16:creationId xmlns:a16="http://schemas.microsoft.com/office/drawing/2014/main" id="{EEFC9CC2-E6A9-07F0-8989-75821AA9FFB0}"/>
              </a:ext>
            </a:extLst>
          </p:cNvPr>
          <p:cNvSpPr/>
          <p:nvPr/>
        </p:nvSpPr>
        <p:spPr>
          <a:xfrm>
            <a:off x="10557810" y="1982491"/>
            <a:ext cx="450060" cy="540072"/>
          </a:xfrm>
          <a:prstGeom prst="snip1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한쪽 모서리가 잘린 사각형 7">
            <a:extLst>
              <a:ext uri="{FF2B5EF4-FFF2-40B4-BE49-F238E27FC236}">
                <a16:creationId xmlns:a16="http://schemas.microsoft.com/office/drawing/2014/main" id="{09FFA723-7EE0-EEFD-BB30-DE727DA7163F}"/>
              </a:ext>
            </a:extLst>
          </p:cNvPr>
          <p:cNvSpPr/>
          <p:nvPr/>
        </p:nvSpPr>
        <p:spPr>
          <a:xfrm>
            <a:off x="10807144" y="2152879"/>
            <a:ext cx="450060" cy="540072"/>
          </a:xfrm>
          <a:prstGeom prst="snip1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한쪽 모서리가 잘린 사각형 8">
            <a:extLst>
              <a:ext uri="{FF2B5EF4-FFF2-40B4-BE49-F238E27FC236}">
                <a16:creationId xmlns:a16="http://schemas.microsoft.com/office/drawing/2014/main" id="{3381AB3B-3760-BCA8-78FE-E17085F028FF}"/>
              </a:ext>
            </a:extLst>
          </p:cNvPr>
          <p:cNvSpPr/>
          <p:nvPr/>
        </p:nvSpPr>
        <p:spPr>
          <a:xfrm>
            <a:off x="11009344" y="2332903"/>
            <a:ext cx="450060" cy="540072"/>
          </a:xfrm>
          <a:prstGeom prst="snip1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한쪽 모서리가 잘린 사각형 11">
            <a:extLst>
              <a:ext uri="{FF2B5EF4-FFF2-40B4-BE49-F238E27FC236}">
                <a16:creationId xmlns:a16="http://schemas.microsoft.com/office/drawing/2014/main" id="{ABCB5156-FF80-E8B4-FFB0-985140DE804B}"/>
              </a:ext>
            </a:extLst>
          </p:cNvPr>
          <p:cNvSpPr/>
          <p:nvPr/>
        </p:nvSpPr>
        <p:spPr>
          <a:xfrm>
            <a:off x="11566144" y="1982491"/>
            <a:ext cx="450060" cy="540072"/>
          </a:xfrm>
          <a:prstGeom prst="snip1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번개[L] 4">
            <a:extLst>
              <a:ext uri="{FF2B5EF4-FFF2-40B4-BE49-F238E27FC236}">
                <a16:creationId xmlns:a16="http://schemas.microsoft.com/office/drawing/2014/main" id="{A44A02A6-0A07-CCC9-BAF6-3AC050A320CD}"/>
              </a:ext>
            </a:extLst>
          </p:cNvPr>
          <p:cNvSpPr/>
          <p:nvPr/>
        </p:nvSpPr>
        <p:spPr>
          <a:xfrm flipH="1">
            <a:off x="3532942" y="2500766"/>
            <a:ext cx="1556247" cy="1457190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한쪽 모서리가 잘린 사각형 12">
            <a:extLst>
              <a:ext uri="{FF2B5EF4-FFF2-40B4-BE49-F238E27FC236}">
                <a16:creationId xmlns:a16="http://schemas.microsoft.com/office/drawing/2014/main" id="{4C591F48-E8A7-D11D-66B5-9CE8994E0028}"/>
              </a:ext>
            </a:extLst>
          </p:cNvPr>
          <p:cNvSpPr/>
          <p:nvPr/>
        </p:nvSpPr>
        <p:spPr>
          <a:xfrm>
            <a:off x="11815478" y="2152879"/>
            <a:ext cx="450060" cy="540072"/>
          </a:xfrm>
          <a:prstGeom prst="snip1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한쪽 모서리가 잘린 사각형 13">
            <a:extLst>
              <a:ext uri="{FF2B5EF4-FFF2-40B4-BE49-F238E27FC236}">
                <a16:creationId xmlns:a16="http://schemas.microsoft.com/office/drawing/2014/main" id="{B1594144-4388-904B-FD3E-C6BD6BFDBB15}"/>
              </a:ext>
            </a:extLst>
          </p:cNvPr>
          <p:cNvSpPr/>
          <p:nvPr/>
        </p:nvSpPr>
        <p:spPr>
          <a:xfrm>
            <a:off x="12017678" y="2332903"/>
            <a:ext cx="450060" cy="540072"/>
          </a:xfrm>
          <a:prstGeom prst="snip1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한쪽 모서리가 잘린 사각형 3">
            <a:extLst>
              <a:ext uri="{FF2B5EF4-FFF2-40B4-BE49-F238E27FC236}">
                <a16:creationId xmlns:a16="http://schemas.microsoft.com/office/drawing/2014/main" id="{8C69B09E-7949-09A3-D7A6-8DB78496361E}"/>
              </a:ext>
            </a:extLst>
          </p:cNvPr>
          <p:cNvSpPr/>
          <p:nvPr/>
        </p:nvSpPr>
        <p:spPr>
          <a:xfrm>
            <a:off x="1691616" y="1982491"/>
            <a:ext cx="2340312" cy="2520336"/>
          </a:xfrm>
          <a:prstGeom prst="snip1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한쪽 모서리가 잘린 사각형 9">
            <a:extLst>
              <a:ext uri="{FF2B5EF4-FFF2-40B4-BE49-F238E27FC236}">
                <a16:creationId xmlns:a16="http://schemas.microsoft.com/office/drawing/2014/main" id="{DDE79345-9C5A-005A-7D63-B92D94430D11}"/>
              </a:ext>
            </a:extLst>
          </p:cNvPr>
          <p:cNvSpPr/>
          <p:nvPr/>
        </p:nvSpPr>
        <p:spPr>
          <a:xfrm>
            <a:off x="2003821" y="2409969"/>
            <a:ext cx="360048" cy="45006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한쪽 모서리가 잘린 사각형 10">
            <a:extLst>
              <a:ext uri="{FF2B5EF4-FFF2-40B4-BE49-F238E27FC236}">
                <a16:creationId xmlns:a16="http://schemas.microsoft.com/office/drawing/2014/main" id="{D3C7A739-8D36-80C1-9549-24560CCA11C9}"/>
              </a:ext>
            </a:extLst>
          </p:cNvPr>
          <p:cNvSpPr/>
          <p:nvPr/>
        </p:nvSpPr>
        <p:spPr>
          <a:xfrm>
            <a:off x="2681748" y="2409969"/>
            <a:ext cx="360048" cy="450060"/>
          </a:xfrm>
          <a:prstGeom prst="snip1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한쪽 모서리가 잘린 사각형 14">
            <a:extLst>
              <a:ext uri="{FF2B5EF4-FFF2-40B4-BE49-F238E27FC236}">
                <a16:creationId xmlns:a16="http://schemas.microsoft.com/office/drawing/2014/main" id="{29564A83-F69E-53F2-1ED9-FF1CD8622D29}"/>
              </a:ext>
            </a:extLst>
          </p:cNvPr>
          <p:cNvSpPr/>
          <p:nvPr/>
        </p:nvSpPr>
        <p:spPr>
          <a:xfrm>
            <a:off x="3356838" y="2409969"/>
            <a:ext cx="360048" cy="450060"/>
          </a:xfrm>
          <a:prstGeom prst="snip1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한쪽 모서리가 잘린 사각형 15">
            <a:extLst>
              <a:ext uri="{FF2B5EF4-FFF2-40B4-BE49-F238E27FC236}">
                <a16:creationId xmlns:a16="http://schemas.microsoft.com/office/drawing/2014/main" id="{0682FF46-56D2-32C0-FB82-B9689E787067}"/>
              </a:ext>
            </a:extLst>
          </p:cNvPr>
          <p:cNvSpPr/>
          <p:nvPr/>
        </p:nvSpPr>
        <p:spPr>
          <a:xfrm>
            <a:off x="2003821" y="3078185"/>
            <a:ext cx="360048" cy="45006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한쪽 모서리가 잘린 사각형 18">
            <a:extLst>
              <a:ext uri="{FF2B5EF4-FFF2-40B4-BE49-F238E27FC236}">
                <a16:creationId xmlns:a16="http://schemas.microsoft.com/office/drawing/2014/main" id="{02F531B1-1D23-57B8-A96D-D4924601D57A}"/>
              </a:ext>
            </a:extLst>
          </p:cNvPr>
          <p:cNvSpPr/>
          <p:nvPr/>
        </p:nvSpPr>
        <p:spPr>
          <a:xfrm>
            <a:off x="2681748" y="3078185"/>
            <a:ext cx="360048" cy="450060"/>
          </a:xfrm>
          <a:prstGeom prst="snip1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한쪽 모서리가 잘린 사각형 19">
            <a:extLst>
              <a:ext uri="{FF2B5EF4-FFF2-40B4-BE49-F238E27FC236}">
                <a16:creationId xmlns:a16="http://schemas.microsoft.com/office/drawing/2014/main" id="{EF80E05D-8DF9-281B-ED09-14BBBF81FE39}"/>
              </a:ext>
            </a:extLst>
          </p:cNvPr>
          <p:cNvSpPr/>
          <p:nvPr/>
        </p:nvSpPr>
        <p:spPr>
          <a:xfrm>
            <a:off x="3356838" y="3078185"/>
            <a:ext cx="360048" cy="450060"/>
          </a:xfrm>
          <a:prstGeom prst="snip1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한쪽 모서리가 잘린 사각형 20">
            <a:extLst>
              <a:ext uri="{FF2B5EF4-FFF2-40B4-BE49-F238E27FC236}">
                <a16:creationId xmlns:a16="http://schemas.microsoft.com/office/drawing/2014/main" id="{2E938CD4-ECB4-51B0-5B1C-FAD93A87DB5C}"/>
              </a:ext>
            </a:extLst>
          </p:cNvPr>
          <p:cNvSpPr/>
          <p:nvPr/>
        </p:nvSpPr>
        <p:spPr>
          <a:xfrm>
            <a:off x="2003821" y="3746401"/>
            <a:ext cx="360048" cy="45006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한쪽 모서리가 잘린 사각형 21">
            <a:extLst>
              <a:ext uri="{FF2B5EF4-FFF2-40B4-BE49-F238E27FC236}">
                <a16:creationId xmlns:a16="http://schemas.microsoft.com/office/drawing/2014/main" id="{0C54A847-A602-4360-48B2-0E72D3075C3E}"/>
              </a:ext>
            </a:extLst>
          </p:cNvPr>
          <p:cNvSpPr/>
          <p:nvPr/>
        </p:nvSpPr>
        <p:spPr>
          <a:xfrm>
            <a:off x="2681748" y="3746401"/>
            <a:ext cx="360048" cy="450060"/>
          </a:xfrm>
          <a:prstGeom prst="snip1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한쪽 모서리가 잘린 사각형 22">
            <a:extLst>
              <a:ext uri="{FF2B5EF4-FFF2-40B4-BE49-F238E27FC236}">
                <a16:creationId xmlns:a16="http://schemas.microsoft.com/office/drawing/2014/main" id="{A6144E1C-880C-32EE-5289-F577D493FD8A}"/>
              </a:ext>
            </a:extLst>
          </p:cNvPr>
          <p:cNvSpPr/>
          <p:nvPr/>
        </p:nvSpPr>
        <p:spPr>
          <a:xfrm>
            <a:off x="3356838" y="3746401"/>
            <a:ext cx="360048" cy="450060"/>
          </a:xfrm>
          <a:prstGeom prst="snip1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C8F814-EB41-1F21-DCF2-556EFFD3A6B7}"/>
              </a:ext>
            </a:extLst>
          </p:cNvPr>
          <p:cNvSpPr txBox="1"/>
          <p:nvPr/>
        </p:nvSpPr>
        <p:spPr>
          <a:xfrm>
            <a:off x="2168583" y="161315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Huge Page</a:t>
            </a:r>
            <a:endParaRPr kumimoji="1" lang="ko-Kore-KR" altLang="en-US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FB7B9-648A-F28F-92AF-D65BC0D3406A}"/>
              </a:ext>
            </a:extLst>
          </p:cNvPr>
          <p:cNvSpPr txBox="1"/>
          <p:nvPr/>
        </p:nvSpPr>
        <p:spPr>
          <a:xfrm>
            <a:off x="5201001" y="301182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“</a:t>
            </a:r>
            <a:r>
              <a:rPr kumimoji="1" lang="en-US" altLang="ko-Kore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HOT</a:t>
            </a:r>
            <a:r>
              <a:rPr kumimoji="1" lang="ko-KR" altLang="en-US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kumimoji="1" lang="en-US" altLang="ko-Kore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BLOAT</a:t>
            </a:r>
            <a:r>
              <a:rPr kumimoji="1" lang="en-US" altLang="ko-KR" sz="24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”</a:t>
            </a:r>
            <a:endParaRPr kumimoji="1" lang="ko-Kore-KR" altLang="en-US" sz="24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9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E006F-3232-FD19-B7A2-529222DBC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42C0A-869E-CDF1-C182-DC336E47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7F5B7-E760-5F81-099F-276D7460A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Challenges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HW-event : stability, high accuracy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Page fault: high overhead, portability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PTE-scan: non-deterministic, medium 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4CA36-C18A-C2F2-8672-F3B742F9158D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710341-9210-254D-8C8C-B5CC15357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908978"/>
              </p:ext>
            </p:extLst>
          </p:nvPr>
        </p:nvGraphicFramePr>
        <p:xfrm>
          <a:off x="251400" y="1590097"/>
          <a:ext cx="8641177" cy="214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54">
                  <a:extLst>
                    <a:ext uri="{9D8B030D-6E8A-4147-A177-3AD203B41FA5}">
                      <a16:colId xmlns:a16="http://schemas.microsoft.com/office/drawing/2014/main" val="1303789464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3441747143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1781163988"/>
                    </a:ext>
                  </a:extLst>
                </a:gridCol>
                <a:gridCol w="908370">
                  <a:extLst>
                    <a:ext uri="{9D8B030D-6E8A-4147-A177-3AD203B41FA5}">
                      <a16:colId xmlns:a16="http://schemas.microsoft.com/office/drawing/2014/main" val="3639259953"/>
                    </a:ext>
                  </a:extLst>
                </a:gridCol>
                <a:gridCol w="1726905">
                  <a:extLst>
                    <a:ext uri="{9D8B030D-6E8A-4147-A177-3AD203B41FA5}">
                      <a16:colId xmlns:a16="http://schemas.microsoft.com/office/drawing/2014/main" val="2470780713"/>
                    </a:ext>
                  </a:extLst>
                </a:gridCol>
                <a:gridCol w="1068086">
                  <a:extLst>
                    <a:ext uri="{9D8B030D-6E8A-4147-A177-3AD203B41FA5}">
                      <a16:colId xmlns:a16="http://schemas.microsoft.com/office/drawing/2014/main" val="471295376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4284561643"/>
                    </a:ext>
                  </a:extLst>
                </a:gridCol>
              </a:tblGrid>
              <a:tr h="1856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Prior work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Page fault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HW-event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PTE-scan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Default page size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Recency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Accuracy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TPP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04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MEMTIS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0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M5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043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</a:t>
                      </a:r>
                      <a:r>
                        <a:rPr lang="en-US" altLang="ko-Kore-KR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FlexMem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7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ADT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10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08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650D3-6C26-1624-D19B-8EE5A0EE8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59F8A-1C20-A10E-91DB-73321FBA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63A81-34C1-FEC5-1886-DA5767CBB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Challenges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94728-83A0-3544-0DD8-ABC23FDD6E13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AFC4F-4BF0-D1B2-BC4D-8853D4938AFA}"/>
              </a:ext>
            </a:extLst>
          </p:cNvPr>
          <p:cNvSpPr txBox="1"/>
          <p:nvPr/>
        </p:nvSpPr>
        <p:spPr>
          <a:xfrm>
            <a:off x="177209" y="4415290"/>
            <a:ext cx="8789586" cy="16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2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page migration and categorizing into </a:t>
            </a:r>
            <a:r>
              <a:rPr kumimoji="1" lang="en-US" altLang="ko-Kore-KR" sz="2200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HOT</a:t>
            </a:r>
            <a:r>
              <a:rPr kumimoji="1" lang="en-US" altLang="ko-Kore-KR" sz="2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/</a:t>
            </a:r>
            <a:r>
              <a:rPr kumimoji="1" lang="en-US" altLang="ko-Kore-KR" sz="2200" dirty="0">
                <a:solidFill>
                  <a:srgbClr val="0000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COLD </a:t>
            </a:r>
            <a:r>
              <a:rPr kumimoji="1" lang="en-US" altLang="ko-Kore-KR" sz="2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causes overhead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26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“No one is winner”</a:t>
            </a:r>
            <a:endParaRPr kumimoji="1" lang="en-US" altLang="ko-Kore-KR" sz="2600" dirty="0">
              <a:solidFill>
                <a:srgbClr val="0000FF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22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Other Approach needed</a:t>
            </a:r>
            <a:endParaRPr kumimoji="1" lang="ko-Kore-KR" altLang="en-US" sz="22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C425317-544C-DAC9-CC54-3A09B4108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65663"/>
              </p:ext>
            </p:extLst>
          </p:nvPr>
        </p:nvGraphicFramePr>
        <p:xfrm>
          <a:off x="251400" y="1590097"/>
          <a:ext cx="8641177" cy="214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54">
                  <a:extLst>
                    <a:ext uri="{9D8B030D-6E8A-4147-A177-3AD203B41FA5}">
                      <a16:colId xmlns:a16="http://schemas.microsoft.com/office/drawing/2014/main" val="1303789464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3441747143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1781163988"/>
                    </a:ext>
                  </a:extLst>
                </a:gridCol>
                <a:gridCol w="908370">
                  <a:extLst>
                    <a:ext uri="{9D8B030D-6E8A-4147-A177-3AD203B41FA5}">
                      <a16:colId xmlns:a16="http://schemas.microsoft.com/office/drawing/2014/main" val="3639259953"/>
                    </a:ext>
                  </a:extLst>
                </a:gridCol>
                <a:gridCol w="1726905">
                  <a:extLst>
                    <a:ext uri="{9D8B030D-6E8A-4147-A177-3AD203B41FA5}">
                      <a16:colId xmlns:a16="http://schemas.microsoft.com/office/drawing/2014/main" val="2470780713"/>
                    </a:ext>
                  </a:extLst>
                </a:gridCol>
                <a:gridCol w="1068086">
                  <a:extLst>
                    <a:ext uri="{9D8B030D-6E8A-4147-A177-3AD203B41FA5}">
                      <a16:colId xmlns:a16="http://schemas.microsoft.com/office/drawing/2014/main" val="471295376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4284561643"/>
                    </a:ext>
                  </a:extLst>
                </a:gridCol>
              </a:tblGrid>
              <a:tr h="1856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Prior work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Page fault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HW-event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PTE-scan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Default page size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Recency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Accuracy</a:t>
                      </a:r>
                      <a:endParaRPr lang="ko-Kore-KR" altLang="en-US" sz="13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TPP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04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MEMTIS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0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M5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043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</a:t>
                      </a:r>
                      <a:r>
                        <a:rPr lang="en-US" altLang="ko-Kore-KR" sz="15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FlexMem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7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ADT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10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13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9CEA5-8DE2-7799-7D51-54682AC78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EBAEA-A7CB-F6CB-230B-DD69B0D3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A24DFE-3167-4A94-D167-591E1FB42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>
              <a:effectLst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C0EE8-1A78-D30A-D14D-91E74CCBEF88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3838A-CDEC-B479-C4E2-AAB121BF1400}"/>
              </a:ext>
            </a:extLst>
          </p:cNvPr>
          <p:cNvSpPr txBox="1"/>
          <p:nvPr/>
        </p:nvSpPr>
        <p:spPr>
          <a:xfrm>
            <a:off x="1143107" y="2798916"/>
            <a:ext cx="6968575" cy="1141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23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How to resolve this problem without migration</a:t>
            </a:r>
            <a:r>
              <a:rPr kumimoji="1" lang="en-US" altLang="ko-KR" sz="23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?</a:t>
            </a:r>
            <a:endParaRPr kumimoji="1" lang="en-US" altLang="ko-Kore-KR" sz="23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25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Scheduling is the Key!</a:t>
            </a:r>
            <a:endParaRPr kumimoji="1" lang="ko-Kore-KR" altLang="en-US" sz="25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844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01F9B-88B6-7D9B-3011-3FFEFE41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AA825-3C2B-3CE4-EA8C-81ED089F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25681-382B-B109-36F8-5CA7FBBC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Goal from prior works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Existing prior work focus on reducing remote access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Leverage high tier memory efficiently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Reduce monitoring overhead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Scheduling Mechanism</a:t>
            </a:r>
          </a:p>
          <a:p>
            <a:pPr lvl="1">
              <a:lnSpc>
                <a:spcPct val="150000"/>
              </a:lnSpc>
            </a:pPr>
            <a:r>
              <a:rPr lang="en" altLang="ko-Kore-KR" dirty="0"/>
              <a:t>Employs NICE priority to steer CPU time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Maximize high tier memory utilization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With Scheduling, </a:t>
            </a:r>
            <a:r>
              <a:rPr lang="en-US" altLang="ko-KR" b="1" dirty="0">
                <a:solidFill>
                  <a:srgbClr val="0000FF"/>
                </a:solidFill>
              </a:rPr>
              <a:t>No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migration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0000FF"/>
                </a:solidFill>
              </a:rPr>
              <a:t>No</a:t>
            </a:r>
            <a:r>
              <a:rPr lang="en-US" altLang="ko-KR" dirty="0"/>
              <a:t> additional </a:t>
            </a:r>
            <a:r>
              <a:rPr lang="en-US" altLang="ko-KR" b="1" dirty="0">
                <a:solidFill>
                  <a:srgbClr val="0000FF"/>
                </a:solidFill>
              </a:rPr>
              <a:t>monitoring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C6227-5303-070B-A289-0FC08DCDB447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107E6-10E8-FFF9-8BA9-11EF47539710}"/>
              </a:ext>
            </a:extLst>
          </p:cNvPr>
          <p:cNvSpPr txBox="1"/>
          <p:nvPr/>
        </p:nvSpPr>
        <p:spPr>
          <a:xfrm>
            <a:off x="-3208702" y="4929323"/>
            <a:ext cx="3202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왜 스케줄링</a:t>
            </a:r>
            <a:r>
              <a:rPr kumimoji="1" lang="en-US" altLang="ko-KR" dirty="0"/>
              <a:t>?</a:t>
            </a:r>
          </a:p>
          <a:p>
            <a:r>
              <a:rPr kumimoji="1" lang="en-US" altLang="ko-Kore-KR" dirty="0"/>
              <a:t>Focus on only Memory </a:t>
            </a:r>
          </a:p>
          <a:p>
            <a:r>
              <a:rPr kumimoji="1" lang="en-US" altLang="ko-Kore-KR" dirty="0"/>
              <a:t>But we focus on CPU as well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2664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0705F-4700-8E3B-5BCF-02338E439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C1CCE-80C1-360C-D61D-34836E92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NiceSched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E721BA-A959-0AEA-4D87-CDAC5075E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Design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27A03-53FE-9843-0DA1-CA3B58F0A3DD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6" name="그림 5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82A59C-B51B-D2C5-C1AF-D7CF8387A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8" y="1966453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9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8786E-06AB-39F0-4AB4-2445D7B37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878B9E-1A94-9418-E6BF-FF4FAAA35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97" b="-202"/>
          <a:stretch>
            <a:fillRect/>
          </a:stretch>
        </p:blipFill>
        <p:spPr>
          <a:xfrm>
            <a:off x="4932048" y="908664"/>
            <a:ext cx="3510468" cy="31461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CC408D-A616-4033-7061-D02F1653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NiceSched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DD6D93-C23A-9720-B685-598476E45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>
                    <a:effectLst/>
                  </a:rPr>
                  <a:t>LR_ratio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b="0" dirty="0">
                    <a:latin typeface="D2Coding ligature" panose="020B0609020101020101" pitchFamily="49" charset="-127"/>
                    <a:ea typeface="D2Coding ligature" panose="020B0609020101020101" pitchFamily="49" charset="-127"/>
                  </a:rPr>
                  <a:t>In </a:t>
                </a:r>
                <a:r>
                  <a:rPr lang="en-US" altLang="ko-KR" b="0" dirty="0" err="1">
                    <a:latin typeface="D2Coding ligature" panose="020B0609020101020101" pitchFamily="49" charset="-127"/>
                    <a:ea typeface="D2Coding ligature" panose="020B0609020101020101" pitchFamily="49" charset="-127"/>
                  </a:rPr>
                  <a:t>numa</a:t>
                </a:r>
                <a:r>
                  <a:rPr lang="en-US" altLang="ko-KR" b="0" dirty="0">
                    <a:latin typeface="D2Coding ligature" panose="020B0609020101020101" pitchFamily="49" charset="-127"/>
                    <a:ea typeface="D2Coding ligature" panose="020B0609020101020101" pitchFamily="49" charset="-127"/>
                  </a:rPr>
                  <a:t> monitoring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h𝑖𝑔h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𝑡𝑖𝑒𝑟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𝑚𝑒𝑚𝑜𝑟𝑦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𝑎𝑐𝑐𝑒𝑠𝑠</m:t>
                    </m:r>
                  </m:oMath>
                </a14:m>
                <a:endParaRPr lang="en-US" altLang="ko-KR" b="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𝑡𝑖𝑒𝑟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𝑚𝑒𝑚𝑜𝑟𝑦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𝑎𝑐𝑐𝑒𝑠𝑠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high </a:t>
                </a:r>
                <a:r>
                  <a:rPr lang="en-US" altLang="ko-KR" dirty="0" err="1"/>
                  <a:t>lr_ratio</a:t>
                </a:r>
                <a:r>
                  <a:rPr lang="en-US" altLang="ko-KR" dirty="0"/>
                  <a:t>, high locality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Low </a:t>
                </a:r>
                <a:r>
                  <a:rPr lang="en-US" altLang="ko-KR" dirty="0" err="1"/>
                  <a:t>lr_ratio</a:t>
                </a:r>
                <a:r>
                  <a:rPr lang="en-US" altLang="ko-KR" dirty="0"/>
                  <a:t>, low locality</a:t>
                </a:r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DD6D93-C23A-9720-B685-598476E45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26" t="-8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4BB140-E1E0-4BA5-D282-ECD8D800895B}"/>
                  </a:ext>
                </a:extLst>
              </p:cNvPr>
              <p:cNvSpPr txBox="1"/>
              <p:nvPr/>
            </p:nvSpPr>
            <p:spPr>
              <a:xfrm>
                <a:off x="1794047" y="3068952"/>
                <a:ext cx="2417906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h𝑎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𝑙𝑎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h𝑎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∗10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4BB140-E1E0-4BA5-D282-ECD8D800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047" y="3068952"/>
                <a:ext cx="2417906" cy="530530"/>
              </a:xfrm>
              <a:prstGeom prst="rect">
                <a:avLst/>
              </a:prstGeom>
              <a:blipFill>
                <a:blip r:embed="rId5"/>
                <a:stretch>
                  <a:fillRect l="-1571" t="-2326" r="-1047" b="-1395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9816667-1BC7-DD69-02D7-DB339D1C622C}"/>
              </a:ext>
            </a:extLst>
          </p:cNvPr>
          <p:cNvSpPr/>
          <p:nvPr/>
        </p:nvSpPr>
        <p:spPr>
          <a:xfrm>
            <a:off x="6912312" y="2150892"/>
            <a:ext cx="1293809" cy="50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85398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9A190-AD75-9EE3-912A-7DE2E0058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3C2A8-86B4-208E-084D-3BC6CD62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NiceSched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5BD196-826A-3881-81B9-19702DF99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LR_ratio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E39FE-A16F-209A-EA32-009E859A982D}"/>
              </a:ext>
            </a:extLst>
          </p:cNvPr>
          <p:cNvSpPr txBox="1"/>
          <p:nvPr/>
        </p:nvSpPr>
        <p:spPr>
          <a:xfrm>
            <a:off x="621292" y="302308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4CA3056-CBEF-A221-7559-E7CBE2B86133}"/>
              </a:ext>
            </a:extLst>
          </p:cNvPr>
          <p:cNvSpPr/>
          <p:nvPr/>
        </p:nvSpPr>
        <p:spPr>
          <a:xfrm>
            <a:off x="828379" y="2949320"/>
            <a:ext cx="720096" cy="7200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P4</a:t>
            </a:r>
            <a:endParaRPr kumimoji="1" lang="ko-Kore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8FDC3D0-1B84-9F1C-FF7B-E7DE7673FFBD}"/>
              </a:ext>
            </a:extLst>
          </p:cNvPr>
          <p:cNvSpPr/>
          <p:nvPr/>
        </p:nvSpPr>
        <p:spPr>
          <a:xfrm>
            <a:off x="2271238" y="2565724"/>
            <a:ext cx="2673939" cy="72009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ED4D247-4D31-D6A8-E709-1F1E5A1C6E9F}"/>
              </a:ext>
            </a:extLst>
          </p:cNvPr>
          <p:cNvSpPr/>
          <p:nvPr/>
        </p:nvSpPr>
        <p:spPr>
          <a:xfrm>
            <a:off x="2271238" y="3766099"/>
            <a:ext cx="2673939" cy="720096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B21A05-C657-2740-100F-EEF225563335}"/>
              </a:ext>
            </a:extLst>
          </p:cNvPr>
          <p:cNvSpPr txBox="1"/>
          <p:nvPr/>
        </p:nvSpPr>
        <p:spPr>
          <a:xfrm>
            <a:off x="2271238" y="21762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High-tier memory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5000CC-B1D3-AB44-977B-0E0113C55E55}"/>
              </a:ext>
            </a:extLst>
          </p:cNvPr>
          <p:cNvSpPr txBox="1"/>
          <p:nvPr/>
        </p:nvSpPr>
        <p:spPr>
          <a:xfrm>
            <a:off x="2271238" y="34290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Low-tier memory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ACFB355-DA54-DA60-91C5-04C565FCFBA3}"/>
              </a:ext>
            </a:extLst>
          </p:cNvPr>
          <p:cNvCxnSpPr>
            <a:stCxn id="6" idx="3"/>
          </p:cNvCxnSpPr>
          <p:nvPr/>
        </p:nvCxnSpPr>
        <p:spPr>
          <a:xfrm flipV="1">
            <a:off x="1548475" y="2925772"/>
            <a:ext cx="1369094" cy="383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38C7C0A-3BE2-7261-8966-21AC53905DD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548475" y="2853744"/>
            <a:ext cx="2954645" cy="45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7AEA7F7-7934-9A00-420A-ADDD839F8C0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548475" y="3085037"/>
            <a:ext cx="2165623" cy="224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C5324AE-8668-156C-DAFD-03A0C8E0F6F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548475" y="2905630"/>
            <a:ext cx="1887584" cy="40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4080874-5136-00E0-35E0-AC555F4359B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548475" y="3144853"/>
            <a:ext cx="2676606" cy="16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E811C2-F133-AC56-A7DA-6DE8B8A65E6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548475" y="3309368"/>
            <a:ext cx="1265857" cy="969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F2BE64A0-42B4-BE77-3DC7-03A832BE5BE9}"/>
              </a:ext>
            </a:extLst>
          </p:cNvPr>
          <p:cNvSpPr/>
          <p:nvPr/>
        </p:nvSpPr>
        <p:spPr>
          <a:xfrm>
            <a:off x="5392852" y="3266336"/>
            <a:ext cx="900120" cy="40373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73C21C-1D35-0C23-8759-6A323C97DB04}"/>
              </a:ext>
            </a:extLst>
          </p:cNvPr>
          <p:cNvSpPr txBox="1"/>
          <p:nvPr/>
        </p:nvSpPr>
        <p:spPr>
          <a:xfrm>
            <a:off x="6497274" y="3090446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0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High-tier</a:t>
            </a:r>
            <a:r>
              <a:rPr kumimoji="1" lang="ko-KR" altLang="en-US" sz="20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endParaRPr kumimoji="1" lang="en-US" altLang="ko-KR" sz="20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ctr"/>
            <a:r>
              <a:rPr kumimoji="1" lang="en-US" altLang="ko-KR" sz="200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access</a:t>
            </a:r>
            <a:endParaRPr kumimoji="1" lang="ko-Kore-KR" altLang="en-US" sz="20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DE466C-E81E-7199-59A1-53537602636F}"/>
              </a:ext>
            </a:extLst>
          </p:cNvPr>
          <p:cNvSpPr txBox="1"/>
          <p:nvPr/>
        </p:nvSpPr>
        <p:spPr>
          <a:xfrm>
            <a:off x="6592600" y="496208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lr_ratio</a:t>
            </a:r>
            <a:endParaRPr kumimoji="1" lang="ko-Kore-KR" altLang="en-US" sz="200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AFDA5DBD-FB3C-6991-192C-32AD7EC7C9B6}"/>
              </a:ext>
            </a:extLst>
          </p:cNvPr>
          <p:cNvSpPr/>
          <p:nvPr/>
        </p:nvSpPr>
        <p:spPr>
          <a:xfrm rot="16200000">
            <a:off x="7829420" y="3296864"/>
            <a:ext cx="400110" cy="171814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오른쪽 화살표[R] 52">
            <a:extLst>
              <a:ext uri="{FF2B5EF4-FFF2-40B4-BE49-F238E27FC236}">
                <a16:creationId xmlns:a16="http://schemas.microsoft.com/office/drawing/2014/main" id="{3493B2AB-0F98-6DAC-223A-9E88459DD70D}"/>
              </a:ext>
            </a:extLst>
          </p:cNvPr>
          <p:cNvSpPr/>
          <p:nvPr/>
        </p:nvSpPr>
        <p:spPr>
          <a:xfrm rot="16200000">
            <a:off x="7796506" y="5076236"/>
            <a:ext cx="400110" cy="171814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6130B791-CDBF-7915-A827-0C9650EE81F1}"/>
              </a:ext>
            </a:extLst>
          </p:cNvPr>
          <p:cNvSpPr/>
          <p:nvPr/>
        </p:nvSpPr>
        <p:spPr>
          <a:xfrm rot="5400000">
            <a:off x="6966764" y="4111552"/>
            <a:ext cx="559216" cy="40373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522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14BAD-DBEC-BC7D-8D7B-897457FD3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806AD-9500-35FD-991A-5599B819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NiceSched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F60F3B0-CBFD-78BC-7B55-9E7F9AD42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Priority Mapping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𝑛𝑖𝑐𝑒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⁡(0, 20−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𝑟𝑎𝑡𝑖𝑜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∗3.9)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lower is getting more </a:t>
                </a:r>
                <a:r>
                  <a:rPr lang="en-US" altLang="ko-KR" dirty="0" err="1"/>
                  <a:t>cpu</a:t>
                </a:r>
                <a:r>
                  <a:rPr lang="en-US" altLang="ko-KR" dirty="0"/>
                  <a:t> cycle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en-US" altLang="ko-KR" dirty="0"/>
                  <a:t>Principle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Give the nice to process over 5 &gt; </a:t>
                </a:r>
                <a:r>
                  <a:rPr lang="en-US" altLang="ko-KR" dirty="0" err="1"/>
                  <a:t>lr_ratio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Specific reasons in paper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F60F3B0-CBFD-78BC-7B55-9E7F9AD42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26" t="-8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320301F-A34B-5442-A29F-7B7A3A7B5C6A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15" name="그림 14" descr="도표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B3192B-9FA8-58C4-A2D9-5AC187F93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023" y="908664"/>
            <a:ext cx="4165853" cy="31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20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D39C416-619D-4CFA-7DDC-7F6B26B73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44FD9-26F1-5B59-521C-B7FE156AA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NiceSched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77D0C-A612-2D52-573D-C245138F3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Dynamic Nice Adjustment</a:t>
            </a:r>
          </a:p>
          <a:p>
            <a:pPr lvl="1"/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Every</a:t>
            </a:r>
            <a:r>
              <a:rPr lang="en-US" altLang="ko-KR" b="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r>
              <a:rPr lang="en-US" altLang="ko-KR" b="0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numa</a:t>
            </a:r>
            <a:r>
              <a:rPr lang="en-US" altLang="ko-KR" b="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monitoring check and adjusting</a:t>
            </a:r>
          </a:p>
          <a:p>
            <a:pPr lvl="1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BD4639-BA67-3FC9-F41B-6AC7BA82498F}"/>
              </a:ext>
            </a:extLst>
          </p:cNvPr>
          <p:cNvSpPr txBox="1"/>
          <p:nvPr/>
        </p:nvSpPr>
        <p:spPr>
          <a:xfrm>
            <a:off x="2397160" y="497216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6" name="그림 5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BBC04B-7096-F96F-8655-501EE681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24"/>
          <a:stretch>
            <a:fillRect/>
          </a:stretch>
        </p:blipFill>
        <p:spPr>
          <a:xfrm>
            <a:off x="2581892" y="2618892"/>
            <a:ext cx="3980216" cy="3432654"/>
          </a:xfrm>
          <a:prstGeom prst="rect">
            <a:avLst/>
          </a:prstGeom>
        </p:spPr>
      </p:pic>
      <p:sp>
        <p:nvSpPr>
          <p:cNvPr id="9" name="굽은 화살표[B] 8">
            <a:extLst>
              <a:ext uri="{FF2B5EF4-FFF2-40B4-BE49-F238E27FC236}">
                <a16:creationId xmlns:a16="http://schemas.microsoft.com/office/drawing/2014/main" id="{DCC8E9CA-C691-ECA3-DF27-0A7F60214A15}"/>
              </a:ext>
            </a:extLst>
          </p:cNvPr>
          <p:cNvSpPr/>
          <p:nvPr/>
        </p:nvSpPr>
        <p:spPr>
          <a:xfrm>
            <a:off x="2061508" y="2040505"/>
            <a:ext cx="1170156" cy="1268733"/>
          </a:xfrm>
          <a:prstGeom prst="ben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굽은 화살표[B] 9">
            <a:extLst>
              <a:ext uri="{FF2B5EF4-FFF2-40B4-BE49-F238E27FC236}">
                <a16:creationId xmlns:a16="http://schemas.microsoft.com/office/drawing/2014/main" id="{2C88B6B7-C209-34E0-3C80-DEA98072C018}"/>
              </a:ext>
            </a:extLst>
          </p:cNvPr>
          <p:cNvSpPr/>
          <p:nvPr/>
        </p:nvSpPr>
        <p:spPr>
          <a:xfrm rot="5400000">
            <a:off x="5873530" y="2208604"/>
            <a:ext cx="1170156" cy="1268733"/>
          </a:xfrm>
          <a:prstGeom prst="ben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1" name="굽은 화살표[B] 10">
            <a:extLst>
              <a:ext uri="{FF2B5EF4-FFF2-40B4-BE49-F238E27FC236}">
                <a16:creationId xmlns:a16="http://schemas.microsoft.com/office/drawing/2014/main" id="{F79937DE-3CF4-E376-CCD0-D605B39708C7}"/>
              </a:ext>
            </a:extLst>
          </p:cNvPr>
          <p:cNvSpPr/>
          <p:nvPr/>
        </p:nvSpPr>
        <p:spPr>
          <a:xfrm rot="10800000">
            <a:off x="5802667" y="5417179"/>
            <a:ext cx="1170156" cy="1268733"/>
          </a:xfrm>
          <a:prstGeom prst="ben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2" name="굽은 화살표[B] 11">
            <a:extLst>
              <a:ext uri="{FF2B5EF4-FFF2-40B4-BE49-F238E27FC236}">
                <a16:creationId xmlns:a16="http://schemas.microsoft.com/office/drawing/2014/main" id="{E444841A-ACE0-6C72-FF2A-2F9C37ACF0FE}"/>
              </a:ext>
            </a:extLst>
          </p:cNvPr>
          <p:cNvSpPr/>
          <p:nvPr/>
        </p:nvSpPr>
        <p:spPr>
          <a:xfrm rot="16200000">
            <a:off x="2012220" y="5314969"/>
            <a:ext cx="1170156" cy="1268733"/>
          </a:xfrm>
          <a:prstGeom prst="ben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9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01CBD-480E-CEB4-A3D9-85276FE5F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7971FE-6C1F-1ECB-9CC8-FD88A31E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63174-C86D-088C-EDCB-C50405EFF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Memory </a:t>
            </a:r>
            <a:r>
              <a:rPr lang="en-US" altLang="ko-KR" dirty="0"/>
              <a:t>consumption</a:t>
            </a:r>
            <a:endParaRPr lang="en-US" altLang="ko-KR" dirty="0">
              <a:effectLst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DDR5-6000 2x32GB average price in USD over last 18 month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Todays, about up to 2.5x increase DRAM price</a:t>
            </a:r>
          </a:p>
          <a:p>
            <a:pPr lvl="1">
              <a:lnSpc>
                <a:spcPct val="150000"/>
              </a:lnSpc>
            </a:pP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Total cost of datacenter depends on memory (</a:t>
            </a:r>
            <a:r>
              <a:rPr kumimoji="1" lang="en-US" altLang="ko-KR" dirty="0">
                <a:solidFill>
                  <a:srgbClr val="FF0000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33%</a:t>
            </a:r>
            <a:r>
              <a:rPr kumimoji="1"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kumimoji="1"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/>
          </a:p>
        </p:txBody>
      </p:sp>
      <p:pic>
        <p:nvPicPr>
          <p:cNvPr id="4" name="Picture 2" descr="Average RAM Price (USD) Over Last 18 Months (DDR5-6000 2x32GB)">
            <a:extLst>
              <a:ext uri="{FF2B5EF4-FFF2-40B4-BE49-F238E27FC236}">
                <a16:creationId xmlns:a16="http://schemas.microsoft.com/office/drawing/2014/main" id="{64502C65-DD0A-BFB3-CAAE-30779835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4" y="1628760"/>
            <a:ext cx="7653487" cy="315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BDFA0-C924-1906-097F-03D104733D74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042D0-6396-93A0-71DC-F5DEB6683038}"/>
              </a:ext>
            </a:extLst>
          </p:cNvPr>
          <p:cNvSpPr txBox="1"/>
          <p:nvPr/>
        </p:nvSpPr>
        <p:spPr>
          <a:xfrm>
            <a:off x="0" y="6559050"/>
            <a:ext cx="3479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kumimoji="1" lang="en" altLang="ko-Kore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pcpartpicker.com</a:t>
            </a:r>
            <a:r>
              <a:rPr kumimoji="1" lang="en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/trends/price/memory/</a:t>
            </a:r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511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9A0EAC-B8ED-89FB-BF6E-C7D8AB514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F417C-169B-8DAC-F93C-7947A2ED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NiceSched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E95512-2336-5A0F-34F2-D9D2A7309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How to Effect to System</a:t>
            </a:r>
            <a:endParaRPr lang="en-US" altLang="ko-KR" dirty="0"/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57218-5D63-6F50-7857-E49EB679AF44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6" name="그림 5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078C72-71F3-B05D-6CBB-59EF7154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5"/>
          <a:stretch>
            <a:fillRect/>
          </a:stretch>
        </p:blipFill>
        <p:spPr>
          <a:xfrm>
            <a:off x="4481988" y="1448736"/>
            <a:ext cx="3510468" cy="4308902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CFB1131B-8DFF-EA51-2798-07F0F3886E7D}"/>
              </a:ext>
            </a:extLst>
          </p:cNvPr>
          <p:cNvSpPr/>
          <p:nvPr/>
        </p:nvSpPr>
        <p:spPr>
          <a:xfrm>
            <a:off x="3131808" y="3248976"/>
            <a:ext cx="990132" cy="354211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EAEC9-F9B6-223D-070F-D6CCD2D517A8}"/>
              </a:ext>
            </a:extLst>
          </p:cNvPr>
          <p:cNvSpPr txBox="1"/>
          <p:nvPr/>
        </p:nvSpPr>
        <p:spPr>
          <a:xfrm>
            <a:off x="951832" y="2958191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Priority mapping</a:t>
            </a:r>
          </a:p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&amp;</a:t>
            </a:r>
          </a:p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Set NICE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2268CF-A957-D7CD-4804-FD9A048E5ECB}"/>
              </a:ext>
            </a:extLst>
          </p:cNvPr>
          <p:cNvSpPr/>
          <p:nvPr/>
        </p:nvSpPr>
        <p:spPr>
          <a:xfrm>
            <a:off x="4481988" y="4065096"/>
            <a:ext cx="3690492" cy="1793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4055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584F40-10C9-11A8-165E-88FCC7ADC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1749F-8244-9B86-5C60-720F579A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NiceSched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7C1C2A-6DE2-F346-9074-CDD48A101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How to Effect to System</a:t>
            </a:r>
            <a:endParaRPr lang="en-US" altLang="ko-KR" dirty="0"/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AFE1C-2C51-5EAA-E33E-14B8D1BCE86B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6" name="그림 5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B3AA9F-C180-EA6E-B45E-E2A1061CC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5"/>
          <a:stretch>
            <a:fillRect/>
          </a:stretch>
        </p:blipFill>
        <p:spPr>
          <a:xfrm>
            <a:off x="4481988" y="1448736"/>
            <a:ext cx="3510468" cy="4308902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A40E475B-F9AD-7840-F183-407ADF448442}"/>
              </a:ext>
            </a:extLst>
          </p:cNvPr>
          <p:cNvSpPr/>
          <p:nvPr/>
        </p:nvSpPr>
        <p:spPr>
          <a:xfrm>
            <a:off x="3160092" y="4239108"/>
            <a:ext cx="990132" cy="354211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E38FB-55C2-67BC-CAA9-9C0414022A6E}"/>
              </a:ext>
            </a:extLst>
          </p:cNvPr>
          <p:cNvSpPr txBox="1"/>
          <p:nvPr/>
        </p:nvSpPr>
        <p:spPr>
          <a:xfrm>
            <a:off x="787930" y="4093047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Reflect nice value </a:t>
            </a:r>
          </a:p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to scheduling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053D7C-A1E0-D81D-ED79-A15883F07945}"/>
              </a:ext>
            </a:extLst>
          </p:cNvPr>
          <p:cNvSpPr/>
          <p:nvPr/>
        </p:nvSpPr>
        <p:spPr>
          <a:xfrm>
            <a:off x="4481988" y="4689168"/>
            <a:ext cx="3690492" cy="1169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0381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ED86241-2016-500E-AF0E-C5460F62A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548D8-7663-E918-1194-2BECC845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NiceSched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1C97F-1BAF-98C6-C7F0-04A4971BD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How to Effect to System</a:t>
            </a:r>
            <a:endParaRPr lang="en-US" altLang="ko-KR" dirty="0"/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4B2D0-A921-5DBC-1855-32968FE95663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6" name="그림 5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1218B9-5D57-4E32-C4F6-98CBCE510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5"/>
          <a:stretch>
            <a:fillRect/>
          </a:stretch>
        </p:blipFill>
        <p:spPr>
          <a:xfrm>
            <a:off x="4481988" y="1448736"/>
            <a:ext cx="3510468" cy="4308902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D305AABF-D460-7C6A-1021-3572778AC687}"/>
              </a:ext>
            </a:extLst>
          </p:cNvPr>
          <p:cNvSpPr/>
          <p:nvPr/>
        </p:nvSpPr>
        <p:spPr>
          <a:xfrm>
            <a:off x="3121512" y="5238396"/>
            <a:ext cx="990132" cy="354211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D3270-0399-6AE4-76C0-4B87715595FE}"/>
              </a:ext>
            </a:extLst>
          </p:cNvPr>
          <p:cNvSpPr txBox="1"/>
          <p:nvPr/>
        </p:nvSpPr>
        <p:spPr>
          <a:xfrm>
            <a:off x="326499" y="523083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Getting more CPU cycle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775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AE26F-00E7-72F8-FB0E-946F6F21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477D3-5237-8348-3B7B-8A9E7F7F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NiceSched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534A4-B835-9883-F435-143513652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Effect on the system</a:t>
            </a:r>
            <a:endParaRPr lang="en-US" altLang="ko-KR" dirty="0"/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01374-0098-B8C8-F6FA-DA8B0929DDAB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6" name="그림 5" descr="텍스트, 스크린샷, 도표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E50376-A18D-7148-95B4-1C9AEEA39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5"/>
          <a:stretch>
            <a:fillRect/>
          </a:stretch>
        </p:blipFill>
        <p:spPr>
          <a:xfrm>
            <a:off x="4481988" y="1448736"/>
            <a:ext cx="3510468" cy="4308902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363B4D2F-629E-BAC4-4968-3C1E396F478A}"/>
              </a:ext>
            </a:extLst>
          </p:cNvPr>
          <p:cNvSpPr/>
          <p:nvPr/>
        </p:nvSpPr>
        <p:spPr>
          <a:xfrm>
            <a:off x="3121512" y="5238396"/>
            <a:ext cx="990132" cy="354211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4B2D21-CF88-2D73-62BE-C75F90A58B4A}"/>
              </a:ext>
            </a:extLst>
          </p:cNvPr>
          <p:cNvSpPr txBox="1"/>
          <p:nvPr/>
        </p:nvSpPr>
        <p:spPr>
          <a:xfrm>
            <a:off x="326499" y="523083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Getting more CPU cycle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41EF3859-0358-09A5-95B0-0A5D50D4932C}"/>
              </a:ext>
            </a:extLst>
          </p:cNvPr>
          <p:cNvSpPr/>
          <p:nvPr/>
        </p:nvSpPr>
        <p:spPr>
          <a:xfrm>
            <a:off x="3156399" y="4317515"/>
            <a:ext cx="990132" cy="354211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A24D0-2FBF-3326-3BF2-47C8DEE9D2D7}"/>
              </a:ext>
            </a:extLst>
          </p:cNvPr>
          <p:cNvSpPr txBox="1"/>
          <p:nvPr/>
        </p:nvSpPr>
        <p:spPr>
          <a:xfrm>
            <a:off x="784237" y="4171454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Reflect nice value </a:t>
            </a:r>
          </a:p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to scheduling</a:t>
            </a: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039FFEF0-0857-ECC1-7330-265178415C4D}"/>
              </a:ext>
            </a:extLst>
          </p:cNvPr>
          <p:cNvSpPr/>
          <p:nvPr/>
        </p:nvSpPr>
        <p:spPr>
          <a:xfrm>
            <a:off x="3131808" y="3248976"/>
            <a:ext cx="990132" cy="354211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DF770-8F29-14FC-CE5F-93ACEED7DC8A}"/>
              </a:ext>
            </a:extLst>
          </p:cNvPr>
          <p:cNvSpPr txBox="1"/>
          <p:nvPr/>
        </p:nvSpPr>
        <p:spPr>
          <a:xfrm>
            <a:off x="951832" y="2958191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Priority mapping</a:t>
            </a:r>
          </a:p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&amp;</a:t>
            </a:r>
          </a:p>
          <a:p>
            <a:pPr algn="ctr"/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Set NICE</a:t>
            </a:r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5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5C7B0-944C-90DA-CF0D-D53D52FF5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B6BAE-5A7F-52DF-AA23-416FA968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NiceSched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8F5D5-376E-0BEA-D2FB-49B1B9585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How to Effect to System</a:t>
            </a:r>
            <a:endParaRPr lang="en-US" altLang="ko-KR" dirty="0"/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7" name="그림 6" descr="스크린샷, 텍스트, 다채로움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53EE13-EE0B-6F62-213D-8838CB5F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02" y="1846419"/>
            <a:ext cx="4203158" cy="1980000"/>
          </a:xfrm>
          <a:prstGeom prst="rect">
            <a:avLst/>
          </a:prstGeom>
        </p:spPr>
      </p:pic>
      <p:pic>
        <p:nvPicPr>
          <p:cNvPr id="10" name="그림 9" descr="다채로움, 스크린샷, 패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C7F3C9-2C42-90B0-1673-98A02FDB7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04" y="4437255"/>
            <a:ext cx="4220526" cy="19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964C23-E433-0EB7-0E4D-A15CC5E0BDBE}"/>
              </a:ext>
            </a:extLst>
          </p:cNvPr>
          <p:cNvSpPr txBox="1"/>
          <p:nvPr/>
        </p:nvSpPr>
        <p:spPr>
          <a:xfrm>
            <a:off x="4153371" y="38243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w/o nice</a:t>
            </a:r>
            <a:endParaRPr kumimoji="1" lang="ko-Kore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CFD5B-5B8A-634B-69CF-DACAE14B42E0}"/>
              </a:ext>
            </a:extLst>
          </p:cNvPr>
          <p:cNvSpPr txBox="1"/>
          <p:nvPr/>
        </p:nvSpPr>
        <p:spPr>
          <a:xfrm>
            <a:off x="4186377" y="641261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w/ nice</a:t>
            </a:r>
            <a:endParaRPr kumimoji="1" lang="ko-Kore-KR" altLang="en-US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98BC1E-8578-034A-E624-1263A743D262}"/>
              </a:ext>
            </a:extLst>
          </p:cNvPr>
          <p:cNvSpPr txBox="1"/>
          <p:nvPr/>
        </p:nvSpPr>
        <p:spPr>
          <a:xfrm>
            <a:off x="1698378" y="25471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#CPU</a:t>
            </a:r>
            <a:endParaRPr kumimoji="1" lang="ko-Kore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87E48-51D5-0CF1-AECC-CE12423D3D07}"/>
              </a:ext>
            </a:extLst>
          </p:cNvPr>
          <p:cNvSpPr txBox="1"/>
          <p:nvPr/>
        </p:nvSpPr>
        <p:spPr>
          <a:xfrm>
            <a:off x="3131808" y="13349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CPU cycle time</a:t>
            </a:r>
            <a:endParaRPr kumimoji="1" lang="ko-Kore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F07BF23-5B9C-9C6D-4A5F-FDADBB2CD777}"/>
              </a:ext>
            </a:extLst>
          </p:cNvPr>
          <p:cNvCxnSpPr/>
          <p:nvPr/>
        </p:nvCxnSpPr>
        <p:spPr>
          <a:xfrm>
            <a:off x="2344709" y="1898796"/>
            <a:ext cx="0" cy="153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59719D9-4221-655A-AEC3-03170EED604A}"/>
              </a:ext>
            </a:extLst>
          </p:cNvPr>
          <p:cNvCxnSpPr>
            <a:cxnSpLocks/>
          </p:cNvCxnSpPr>
          <p:nvPr/>
        </p:nvCxnSpPr>
        <p:spPr>
          <a:xfrm>
            <a:off x="2771760" y="1704319"/>
            <a:ext cx="2164903" cy="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869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F052-6B7E-D30D-7D55-4BB507A51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553DC-1DEB-D1DE-8C79-AB4D3549F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E47A6-05CB-BB08-3A6E-035F9372D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Setup</a:t>
            </a: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b="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Simulating a tiered memory environment Turning off CPU on node 1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We evaluate increasing memory ratio of high tier to low tier</a:t>
            </a:r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39" name="그림 3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0C46E9-11F2-BDF7-7F98-1CFF227BE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4"/>
          <a:stretch>
            <a:fillRect/>
          </a:stretch>
        </p:blipFill>
        <p:spPr>
          <a:xfrm>
            <a:off x="1625588" y="1538748"/>
            <a:ext cx="5892800" cy="21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7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2C612-7BFA-F4F6-D71D-7CE78A5E0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BB50E-B5B3-CE41-BF98-0C9EEAE5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32B4A-8F49-0DF9-D0C0-23E1C0F07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Criteria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Can it perform under varying high-tier to low-tier memory ratio?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How effective is the scheduling adjustment?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How many low-tier memory accesses are reduced?</a:t>
            </a: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469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76165D-55E0-B947-E18D-371202CC6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D13CD-D031-82C9-71C0-ADD51367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D32E48-DE9F-834F-7BA0-43C50B612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4260A45-A0C5-EA77-5E50-044A6124ADC7}"/>
              </a:ext>
            </a:extLst>
          </p:cNvPr>
          <p:cNvGrpSpPr/>
          <p:nvPr/>
        </p:nvGrpSpPr>
        <p:grpSpPr>
          <a:xfrm>
            <a:off x="3398262" y="1897067"/>
            <a:ext cx="1705801" cy="3831204"/>
            <a:chOff x="4172878" y="998676"/>
            <a:chExt cx="2400000" cy="5390365"/>
          </a:xfrm>
        </p:grpSpPr>
        <p:pic>
          <p:nvPicPr>
            <p:cNvPr id="5" name="그림 4" descr="스크린샷, 디스플레이, 텍스트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1265321-67E9-0982-16E0-C27E6C210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878" y="998676"/>
              <a:ext cx="2400000" cy="1800000"/>
            </a:xfrm>
            <a:prstGeom prst="rect">
              <a:avLst/>
            </a:prstGeom>
          </p:spPr>
        </p:pic>
        <p:pic>
          <p:nvPicPr>
            <p:cNvPr id="6" name="그림 5" descr="텍스트, 스크린샷, 그래프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DAF2509-02C8-75DF-9CF9-DCD30774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878" y="2809165"/>
              <a:ext cx="2400000" cy="1800000"/>
            </a:xfrm>
            <a:prstGeom prst="rect">
              <a:avLst/>
            </a:prstGeom>
          </p:spPr>
        </p:pic>
        <p:pic>
          <p:nvPicPr>
            <p:cNvPr id="8" name="그림 7" descr="텍스트, 스크린샷, 다채로움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467F946-A757-0E99-3370-F806B150D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878" y="4589041"/>
              <a:ext cx="2400000" cy="180000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238768-0A9A-7361-FA3A-361B1748FE89}"/>
              </a:ext>
            </a:extLst>
          </p:cNvPr>
          <p:cNvGrpSpPr/>
          <p:nvPr/>
        </p:nvGrpSpPr>
        <p:grpSpPr>
          <a:xfrm>
            <a:off x="5163394" y="1897067"/>
            <a:ext cx="1705801" cy="3827848"/>
            <a:chOff x="6572878" y="1001556"/>
            <a:chExt cx="2400000" cy="5385643"/>
          </a:xfrm>
        </p:grpSpPr>
        <p:pic>
          <p:nvPicPr>
            <p:cNvPr id="11" name="그림 10" descr="텍스트, 스크린샷, 디스플레이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28831B1-C32F-8E2C-707F-91DD40D6C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878" y="1001556"/>
              <a:ext cx="2400000" cy="1800000"/>
            </a:xfrm>
            <a:prstGeom prst="rect">
              <a:avLst/>
            </a:prstGeom>
          </p:spPr>
        </p:pic>
        <p:pic>
          <p:nvPicPr>
            <p:cNvPr id="14" name="그림 13" descr="스크린샷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AFFF706-6AB6-F15B-E0A4-F8EE70C0D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878" y="2774173"/>
              <a:ext cx="2400000" cy="1800000"/>
            </a:xfrm>
            <a:prstGeom prst="rect">
              <a:avLst/>
            </a:prstGeom>
          </p:spPr>
        </p:pic>
        <p:pic>
          <p:nvPicPr>
            <p:cNvPr id="15" name="그림 14" descr="텍스트, 스크린샷, 다채로움, 디스플레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D723C6F-543F-6CE3-15D7-26A66183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878" y="4587199"/>
              <a:ext cx="2400000" cy="18000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E6A2F46-C4C4-2D8E-2B40-E905C8EF854F}"/>
              </a:ext>
            </a:extLst>
          </p:cNvPr>
          <p:cNvGrpSpPr/>
          <p:nvPr/>
        </p:nvGrpSpPr>
        <p:grpSpPr>
          <a:xfrm>
            <a:off x="1633130" y="1897067"/>
            <a:ext cx="1705801" cy="3855989"/>
            <a:chOff x="1883399" y="998676"/>
            <a:chExt cx="2400000" cy="5425237"/>
          </a:xfrm>
        </p:grpSpPr>
        <p:pic>
          <p:nvPicPr>
            <p:cNvPr id="17" name="그림 16" descr="텍스트, 스크린샷, 그래픽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C155832-9F96-565F-F12B-C46C48C1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399" y="998676"/>
              <a:ext cx="2400000" cy="1800000"/>
            </a:xfrm>
            <a:prstGeom prst="rect">
              <a:avLst/>
            </a:prstGeom>
          </p:spPr>
        </p:pic>
        <p:pic>
          <p:nvPicPr>
            <p:cNvPr id="18" name="그림 17" descr="텍스트, 스크린샷, 디스플레이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CC51153-C81B-DA12-7576-48E8A1536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399" y="2828173"/>
              <a:ext cx="2400000" cy="1800000"/>
            </a:xfrm>
            <a:prstGeom prst="rect">
              <a:avLst/>
            </a:prstGeom>
          </p:spPr>
        </p:pic>
        <p:pic>
          <p:nvPicPr>
            <p:cNvPr id="19" name="그림 18" descr="텍스트, 스크린샷, 도표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86F5BF6-555F-A172-885B-E3221F4C2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399" y="4623913"/>
              <a:ext cx="24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4031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0C4D-FDCD-9334-9120-D8D3C79C3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164BD-02FC-C7EE-D9A5-1A6F2640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FFF73-AD4F-004B-1DCD-036D381D6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Workloads</a:t>
            </a:r>
          </a:p>
          <a:p>
            <a:pPr lvl="1"/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NPB: MG, CG, BT, LT, UA (memory + CPU intensive)</a:t>
            </a:r>
          </a:p>
          <a:p>
            <a:pPr lvl="1"/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XSBench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, 7zip</a:t>
            </a:r>
          </a:p>
          <a:p>
            <a:pPr lvl="1"/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Graph Processing: SSSP, Page Rank</a:t>
            </a: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37" name="그림 36" descr="텍스트, 스크린샷, 다채로움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BAF698-9851-7FBB-576E-9EB809AC9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64" y="2541840"/>
            <a:ext cx="4680624" cy="420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40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49607-4E00-BDE5-519A-8D6CD1410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E4B4B-C3D8-2017-BE01-DF2DBF23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A94B38-360C-5A0A-99C8-F0429E4AD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5" name="그림 4" descr="스크린샷, 텍스트, 그래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700030-6184-978C-110F-4DE29548F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80" y="818301"/>
            <a:ext cx="5040672" cy="2940392"/>
          </a:xfrm>
          <a:prstGeom prst="rect">
            <a:avLst/>
          </a:prstGeom>
        </p:spPr>
      </p:pic>
      <p:pic>
        <p:nvPicPr>
          <p:cNvPr id="7" name="그림 6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4C0EF1-2633-0608-2267-D2B3F92D4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80" y="3847114"/>
            <a:ext cx="5040672" cy="2940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FB4780-E0B5-A8DC-548A-31DC13E368B8}"/>
              </a:ext>
            </a:extLst>
          </p:cNvPr>
          <p:cNvSpPr txBox="1"/>
          <p:nvPr/>
        </p:nvSpPr>
        <p:spPr>
          <a:xfrm>
            <a:off x="251400" y="1988808"/>
            <a:ext cx="4108817" cy="2127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UP to </a:t>
            </a:r>
            <a:r>
              <a:rPr kumimoji="1" lang="en-US" altLang="ko-Kore-KR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13%</a:t>
            </a:r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improvement</a:t>
            </a: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Due to reduce remote access</a:t>
            </a:r>
          </a:p>
          <a:p>
            <a:pPr>
              <a:lnSpc>
                <a:spcPct val="150000"/>
              </a:lnSpc>
            </a:pPr>
            <a:endParaRPr kumimoji="1"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UP to </a:t>
            </a:r>
            <a:r>
              <a:rPr kumimoji="1" lang="en-US" altLang="ko-Kore-KR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&lt;1%</a:t>
            </a:r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1" lang="en-US" altLang="ko-Kore-KR" b="1" dirty="0">
                <a:latin typeface="D2Coding" panose="020B0609020101020101" pitchFamily="49" charset="-127"/>
                <a:ea typeface="D2Coding" panose="020B0609020101020101" pitchFamily="49" charset="-127"/>
              </a:rPr>
              <a:t>decrease</a:t>
            </a: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Due to no benefit leading overhead</a:t>
            </a:r>
            <a:endParaRPr kumimoji="1" lang="ko-Kore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9F1226B-A510-E14F-9929-DA9A81C4948D}"/>
              </a:ext>
            </a:extLst>
          </p:cNvPr>
          <p:cNvCxnSpPr>
            <a:cxnSpLocks/>
          </p:cNvCxnSpPr>
          <p:nvPr/>
        </p:nvCxnSpPr>
        <p:spPr>
          <a:xfrm flipV="1">
            <a:off x="4360217" y="1358724"/>
            <a:ext cx="3182179" cy="135018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00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14F68-B73F-BE19-B80E-7AB771FD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EA83D-9E96-1BB6-1534-6BC5E8B9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8F9EA5-FA45-595D-0A22-A9E3A6C51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Memory </a:t>
            </a:r>
            <a:r>
              <a:rPr lang="en-US" altLang="ko-KR" dirty="0"/>
              <a:t>consumption</a:t>
            </a:r>
            <a:endParaRPr lang="en-US" altLang="ko-KR" dirty="0">
              <a:effectLst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Compute express link (CXL) is emerged for decreasing</a:t>
            </a:r>
            <a:b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</a:br>
            <a:r>
              <a:rPr kumimoji="1" lang="en-US" altLang="ko-Kore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total cost of ownership (TCO)</a:t>
            </a:r>
          </a:p>
          <a:p>
            <a:pPr lvl="1"/>
            <a:endParaRPr kumimoji="1"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A47DC3-AEB3-7EE1-533A-C9D515C7302F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0C2BB-FA7A-36BF-B078-4937D1347681}"/>
              </a:ext>
            </a:extLst>
          </p:cNvPr>
          <p:cNvSpPr txBox="1"/>
          <p:nvPr/>
        </p:nvSpPr>
        <p:spPr>
          <a:xfrm>
            <a:off x="0" y="6559050"/>
            <a:ext cx="112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TPP, </a:t>
            </a:r>
            <a:r>
              <a:rPr kumimoji="1" lang="en" altLang="ko-Kore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samsung</a:t>
            </a:r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 descr="삼성전자, 업계 최초 고용량 512GB CXL D램 개발 | 삼성반도체">
            <a:extLst>
              <a:ext uri="{FF2B5EF4-FFF2-40B4-BE49-F238E27FC236}">
                <a16:creationId xmlns:a16="http://schemas.microsoft.com/office/drawing/2014/main" id="{4DE4C90C-5E8A-EA55-4ABD-136761586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0" y="1599428"/>
            <a:ext cx="4121940" cy="291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라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8ED4C3-F487-7F34-DCEB-32F8E4E7A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64" y="1898796"/>
            <a:ext cx="4657672" cy="216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1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A450B-9676-0E4A-65F8-00B590D92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5591E-9F98-A614-CF21-E15EEB11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B13DA-8825-E37F-9AFE-9F7035EAE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6" name="그림 5" descr="텍스트, 도표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B82CB9-278D-953C-A8EA-EA12C0965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60" y="1011544"/>
            <a:ext cx="7772400" cy="1457325"/>
          </a:xfrm>
          <a:prstGeom prst="rect">
            <a:avLst/>
          </a:prstGeom>
        </p:spPr>
      </p:pic>
      <p:pic>
        <p:nvPicPr>
          <p:cNvPr id="12" name="그림 11" descr="텍스트, 친필, 폰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994453-D96B-7E2D-EE4D-2DB143E0D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57" b="47463"/>
          <a:stretch>
            <a:fillRect/>
          </a:stretch>
        </p:blipFill>
        <p:spPr>
          <a:xfrm>
            <a:off x="3431317" y="3003160"/>
            <a:ext cx="4341843" cy="334638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932F890-9005-4B16-A17C-88B19B5B0B21}"/>
              </a:ext>
            </a:extLst>
          </p:cNvPr>
          <p:cNvCxnSpPr>
            <a:cxnSpLocks/>
          </p:cNvCxnSpPr>
          <p:nvPr/>
        </p:nvCxnSpPr>
        <p:spPr>
          <a:xfrm>
            <a:off x="1511592" y="1287846"/>
            <a:ext cx="462942" cy="340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E887649-2485-2339-4C05-45DB72D3C2EA}"/>
              </a:ext>
            </a:extLst>
          </p:cNvPr>
          <p:cNvCxnSpPr/>
          <p:nvPr/>
        </p:nvCxnSpPr>
        <p:spPr>
          <a:xfrm>
            <a:off x="3401844" y="1268712"/>
            <a:ext cx="540072" cy="4714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F10677A-C45A-2C8E-6169-9B37415067C9}"/>
              </a:ext>
            </a:extLst>
          </p:cNvPr>
          <p:cNvCxnSpPr>
            <a:cxnSpLocks/>
          </p:cNvCxnSpPr>
          <p:nvPr/>
        </p:nvCxnSpPr>
        <p:spPr>
          <a:xfrm>
            <a:off x="5307780" y="1268712"/>
            <a:ext cx="540072" cy="3600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EF3AE00-92FD-15F8-B111-1B0E511A8D11}"/>
              </a:ext>
            </a:extLst>
          </p:cNvPr>
          <p:cNvCxnSpPr>
            <a:cxnSpLocks/>
          </p:cNvCxnSpPr>
          <p:nvPr/>
        </p:nvCxnSpPr>
        <p:spPr>
          <a:xfrm>
            <a:off x="7272360" y="1300974"/>
            <a:ext cx="270036" cy="1477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41358E0-8FCA-E435-2019-68F851B38B7B}"/>
              </a:ext>
            </a:extLst>
          </p:cNvPr>
          <p:cNvSpPr txBox="1"/>
          <p:nvPr/>
        </p:nvSpPr>
        <p:spPr>
          <a:xfrm>
            <a:off x="362009" y="3325475"/>
            <a:ext cx="2723823" cy="2127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Efficiently </a:t>
            </a:r>
            <a:r>
              <a:rPr kumimoji="1" lang="en-US" altLang="ko-Kore-KR" b="1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reduce</a:t>
            </a: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Low tier memory access</a:t>
            </a:r>
          </a:p>
          <a:p>
            <a:pPr>
              <a:lnSpc>
                <a:spcPct val="150000"/>
              </a:lnSpc>
            </a:pPr>
            <a:endParaRPr kumimoji="1" lang="en-US" altLang="ko-Kore-KR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Efficiently </a:t>
            </a:r>
            <a:r>
              <a:rPr kumimoji="1" lang="en-US" altLang="ko-Kore-KR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leverage</a:t>
            </a:r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High tier memory</a:t>
            </a:r>
            <a:endParaRPr kumimoji="1" lang="ko-Kore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18658-C4F6-228F-E469-132EA76C7580}"/>
              </a:ext>
            </a:extLst>
          </p:cNvPr>
          <p:cNvSpPr txBox="1"/>
          <p:nvPr/>
        </p:nvSpPr>
        <p:spPr>
          <a:xfrm>
            <a:off x="-3078257" y="3003160"/>
            <a:ext cx="305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7z</a:t>
            </a:r>
            <a:r>
              <a:rPr kumimoji="1" lang="ko-KR" altLang="en-US" dirty="0"/>
              <a:t> 위의 그림을 시간 순으로</a:t>
            </a:r>
            <a:endParaRPr kumimoji="1" lang="en-US" altLang="ko-KR" dirty="0"/>
          </a:p>
          <a:p>
            <a:r>
              <a:rPr kumimoji="1" lang="ko-KR" altLang="en-US" dirty="0"/>
              <a:t>높이가 낮아진다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그림 하나만</a:t>
            </a:r>
            <a:endParaRPr kumimoji="1" lang="en-US" altLang="ko-Kore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554B52-CCE7-9875-74C2-AFC055A72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82" y="3003160"/>
            <a:ext cx="2503182" cy="24224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A7A2A47-E165-A302-DE12-60EAD1C97B3A}"/>
              </a:ext>
            </a:extLst>
          </p:cNvPr>
          <p:cNvCxnSpPr>
            <a:cxnSpLocks/>
          </p:cNvCxnSpPr>
          <p:nvPr/>
        </p:nvCxnSpPr>
        <p:spPr>
          <a:xfrm flipH="1">
            <a:off x="6822300" y="3969072"/>
            <a:ext cx="360048" cy="5283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827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5155A6-0C5E-872B-0D99-4255EE001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1C6A0-11C7-7F30-4263-557714B8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B436A8-956C-7CDE-78B1-B58F6C83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Runtime effect</a:t>
            </a:r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r>
              <a:rPr lang="en-US" altLang="ko-Kore-KR" dirty="0"/>
              <a:t>O</a:t>
            </a:r>
            <a:r>
              <a:rPr lang="en" altLang="ko-Kore-KR" dirty="0" err="1"/>
              <a:t>ver</a:t>
            </a:r>
            <a:r>
              <a:rPr lang="en" altLang="ko-Kore-KR" dirty="0"/>
              <a:t> time</a:t>
            </a:r>
            <a:r>
              <a:rPr lang="en-US" altLang="ko-KR" dirty="0"/>
              <a:t>, </a:t>
            </a:r>
            <a:r>
              <a:rPr lang="en" altLang="ko-Kore-KR" dirty="0"/>
              <a:t>leading to noticeable performance improvements.</a:t>
            </a:r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5" name="그림 4" descr="텍스트, 스크린샷, 라인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8BFEB2-7EB3-B1EA-F3BC-390FAF6F1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586" y="2348856"/>
            <a:ext cx="6030804" cy="33504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FD58E4-1E29-2944-E88A-45DED92DF1B9}"/>
              </a:ext>
            </a:extLst>
          </p:cNvPr>
          <p:cNvSpPr txBox="1"/>
          <p:nvPr/>
        </p:nvSpPr>
        <p:spPr>
          <a:xfrm>
            <a:off x="-3129699" y="3374796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워크로드</a:t>
            </a:r>
            <a:r>
              <a:rPr kumimoji="1" lang="ko-KR" altLang="en-US" dirty="0"/>
              <a:t> </a:t>
            </a:r>
            <a:r>
              <a:rPr kumimoji="1" lang="en-US" altLang="ko-KR" dirty="0"/>
              <a:t>PR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돌린거</a:t>
            </a:r>
            <a:endParaRPr kumimoji="1" lang="en-US" altLang="ko-KR" dirty="0"/>
          </a:p>
          <a:p>
            <a:r>
              <a:rPr kumimoji="1" lang="ko-KR" altLang="en-US" dirty="0" err="1"/>
              <a:t>ㅊ퉤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942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D8597-F080-3D60-0FF5-93143077D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D000B-0330-8BE8-3BD5-2D5BFA9CF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Close up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E6814-B79B-DE02-0E1B-DD3DC82B7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Summary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Proposing new approach of tiered memory system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Without page migration and categorizing hot/cold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Efficiently reduce low tier memory access</a:t>
            </a:r>
          </a:p>
          <a:p>
            <a:pPr lvl="1">
              <a:lnSpc>
                <a:spcPct val="150000"/>
              </a:lnSpc>
            </a:pPr>
            <a:r>
              <a:rPr lang="en-US" altLang="ko-KR" b="0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Efficiently 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leverage high tier memory</a:t>
            </a:r>
          </a:p>
          <a:p>
            <a:pPr marL="457200" lvl="1" indent="0">
              <a:buNone/>
            </a:pPr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Limitation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Without comparison prior work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No real HW evaluation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Restriction evaluation set up</a:t>
            </a:r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457200" lvl="1" indent="0">
              <a:buNone/>
            </a:pPr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915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2F5B-14C9-06C0-5A33-C6C21857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B3968-494D-25A0-C745-5B915032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Close up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94217-625C-51E5-65E0-E5C4F625E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Future work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Combining prior work method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E.g. </a:t>
            </a:r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Memtis</a:t>
            </a: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 + </a:t>
            </a:r>
            <a:r>
              <a:rPr lang="en-US" altLang="ko-KR" dirty="0" err="1">
                <a:latin typeface="D2Coding ligature" panose="020B0609020101020101" pitchFamily="49" charset="-127"/>
                <a:ea typeface="D2Coding ligature" panose="020B0609020101020101" pitchFamily="49" charset="-127"/>
              </a:rPr>
              <a:t>NiceSched</a:t>
            </a:r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Multi-tier hierarchies support</a:t>
            </a: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endParaRPr lang="en-US" altLang="ko-KR" b="0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782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A05B-7D25-ACE4-37C6-EEDA406F6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EA5C8-DDE0-82EB-7271-F17C0AC7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24" y="548617"/>
            <a:ext cx="8641152" cy="3510467"/>
          </a:xfrm>
        </p:spPr>
        <p:txBody>
          <a:bodyPr>
            <a:normAutofit/>
          </a:bodyPr>
          <a:lstStyle/>
          <a:p>
            <a:r>
              <a:rPr lang="en-US" altLang="ko-Kore-KR" dirty="0" err="1"/>
              <a:t>QnA</a:t>
            </a:r>
            <a:endParaRPr lang="ko-KR" altLang="en-US" sz="3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 descr="로고, 상징, 그래픽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94DD4F-5882-D59E-148D-0D6AF20E6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1" y="5832905"/>
            <a:ext cx="792724" cy="952956"/>
          </a:xfrm>
          <a:prstGeom prst="rect">
            <a:avLst/>
          </a:prstGeom>
        </p:spPr>
      </p:pic>
      <p:pic>
        <p:nvPicPr>
          <p:cNvPr id="7" name="그림 6" descr="스케치, 폰트, 화이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135066-BBC1-6919-E392-6D00274E4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4" y="5564306"/>
            <a:ext cx="2171653" cy="1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07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35F2D-6D60-8E17-367E-E0135CDDD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D5E26-5245-84AE-30AF-2C7BF6B5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482A4-59BE-3401-33E3-F9B4E67E6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ffectLst/>
              </a:rPr>
              <a:t>Memory </a:t>
            </a:r>
            <a:r>
              <a:rPr lang="en-US" altLang="ko-KR" dirty="0"/>
              <a:t>wall</a:t>
            </a:r>
            <a:endParaRPr lang="en-US" altLang="ko-KR" dirty="0">
              <a:effectLst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CXL is also have same challenge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Consider </a:t>
            </a:r>
            <a:r>
              <a:rPr lang="en-US" altLang="ko-KR" b="1" dirty="0"/>
              <a:t>memory bandwidth </a:t>
            </a:r>
            <a:r>
              <a:rPr lang="en-US" altLang="ko-KR" dirty="0"/>
              <a:t>and </a:t>
            </a:r>
            <a:r>
              <a:rPr lang="en-US" altLang="ko-KR" b="1" dirty="0"/>
              <a:t>latency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4480A-DA68-BDE7-EDE0-F9E459BCE119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65666-6F26-F06D-ADCD-5B97BD5CF473}"/>
              </a:ext>
            </a:extLst>
          </p:cNvPr>
          <p:cNvSpPr txBox="1"/>
          <p:nvPr/>
        </p:nvSpPr>
        <p:spPr>
          <a:xfrm>
            <a:off x="0" y="6559050"/>
            <a:ext cx="4493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Amir Gholami et al. 2024. AI and Memory Wall. IEEE Micro</a:t>
            </a:r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pic>
        <p:nvPicPr>
          <p:cNvPr id="14" name="그림 13" descr="라인, 그래프, 텍스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ED668F-D8E2-FCC2-F5A3-E88383654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30" y="1428369"/>
            <a:ext cx="7142316" cy="356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30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12AD-6FAA-0F78-0CD9-DC5A7FC46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8241A-12C8-DBF2-ED0A-B0F89E7C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1C7910-4F11-C77F-E795-65B3EA600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Prior works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4F20D-E77C-32E3-7E2E-7E842927EAA4}"/>
              </a:ext>
            </a:extLst>
          </p:cNvPr>
          <p:cNvSpPr txBox="1"/>
          <p:nvPr/>
        </p:nvSpPr>
        <p:spPr>
          <a:xfrm>
            <a:off x="2591736" y="176943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High-tier</a:t>
            </a:r>
            <a:endParaRPr kumimoji="1" lang="ko-Kore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AFAF5-A4E4-4DF3-74BA-85CB71F29E9F}"/>
              </a:ext>
            </a:extLst>
          </p:cNvPr>
          <p:cNvSpPr txBox="1"/>
          <p:nvPr/>
        </p:nvSpPr>
        <p:spPr>
          <a:xfrm>
            <a:off x="2591736" y="39597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Low-tier</a:t>
            </a:r>
            <a:endParaRPr kumimoji="1" lang="ko-Kore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3FA4B3C-0014-09B2-904D-79BEE0233CE3}"/>
              </a:ext>
            </a:extLst>
          </p:cNvPr>
          <p:cNvSpPr/>
          <p:nvPr/>
        </p:nvSpPr>
        <p:spPr>
          <a:xfrm>
            <a:off x="2624099" y="2138767"/>
            <a:ext cx="3871573" cy="99013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한쪽 모서리가 잘린 사각형 18">
            <a:extLst>
              <a:ext uri="{FF2B5EF4-FFF2-40B4-BE49-F238E27FC236}">
                <a16:creationId xmlns:a16="http://schemas.microsoft.com/office/drawing/2014/main" id="{93ECF18C-9480-50CC-23BC-2105A2D7C262}"/>
              </a:ext>
            </a:extLst>
          </p:cNvPr>
          <p:cNvSpPr/>
          <p:nvPr/>
        </p:nvSpPr>
        <p:spPr>
          <a:xfrm>
            <a:off x="2985204" y="2385439"/>
            <a:ext cx="360048" cy="45006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한쪽 모서리가 잘린 사각형 19">
            <a:extLst>
              <a:ext uri="{FF2B5EF4-FFF2-40B4-BE49-F238E27FC236}">
                <a16:creationId xmlns:a16="http://schemas.microsoft.com/office/drawing/2014/main" id="{99493AFB-5E72-74D2-5DCB-97354A30329C}"/>
              </a:ext>
            </a:extLst>
          </p:cNvPr>
          <p:cNvSpPr/>
          <p:nvPr/>
        </p:nvSpPr>
        <p:spPr>
          <a:xfrm>
            <a:off x="3539202" y="2385439"/>
            <a:ext cx="360048" cy="450060"/>
          </a:xfrm>
          <a:prstGeom prst="snip1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한쪽 모서리가 잘린 사각형 20">
            <a:extLst>
              <a:ext uri="{FF2B5EF4-FFF2-40B4-BE49-F238E27FC236}">
                <a16:creationId xmlns:a16="http://schemas.microsoft.com/office/drawing/2014/main" id="{E3B841F5-256B-8D7D-6D09-68161D74B9BF}"/>
              </a:ext>
            </a:extLst>
          </p:cNvPr>
          <p:cNvSpPr/>
          <p:nvPr/>
        </p:nvSpPr>
        <p:spPr>
          <a:xfrm>
            <a:off x="4093200" y="2385439"/>
            <a:ext cx="360048" cy="45006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한쪽 모서리가 잘린 사각형 21">
            <a:extLst>
              <a:ext uri="{FF2B5EF4-FFF2-40B4-BE49-F238E27FC236}">
                <a16:creationId xmlns:a16="http://schemas.microsoft.com/office/drawing/2014/main" id="{0EA51041-AE1B-A720-C80C-570C8B1F7FF4}"/>
              </a:ext>
            </a:extLst>
          </p:cNvPr>
          <p:cNvSpPr/>
          <p:nvPr/>
        </p:nvSpPr>
        <p:spPr>
          <a:xfrm>
            <a:off x="4635219" y="2385439"/>
            <a:ext cx="360048" cy="450060"/>
          </a:xfrm>
          <a:prstGeom prst="snip1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한쪽 모서리가 잘린 사각형 22">
            <a:extLst>
              <a:ext uri="{FF2B5EF4-FFF2-40B4-BE49-F238E27FC236}">
                <a16:creationId xmlns:a16="http://schemas.microsoft.com/office/drawing/2014/main" id="{5386D1A1-889E-8997-44F7-FBF5C27ED680}"/>
              </a:ext>
            </a:extLst>
          </p:cNvPr>
          <p:cNvSpPr/>
          <p:nvPr/>
        </p:nvSpPr>
        <p:spPr>
          <a:xfrm>
            <a:off x="5241493" y="2385439"/>
            <a:ext cx="360048" cy="450060"/>
          </a:xfrm>
          <a:prstGeom prst="snip1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한쪽 모서리가 잘린 사각형 23">
            <a:extLst>
              <a:ext uri="{FF2B5EF4-FFF2-40B4-BE49-F238E27FC236}">
                <a16:creationId xmlns:a16="http://schemas.microsoft.com/office/drawing/2014/main" id="{E3C7C2CC-5AE2-2239-83A7-1310BA3067C9}"/>
              </a:ext>
            </a:extLst>
          </p:cNvPr>
          <p:cNvSpPr/>
          <p:nvPr/>
        </p:nvSpPr>
        <p:spPr>
          <a:xfrm>
            <a:off x="5847767" y="2385439"/>
            <a:ext cx="360048" cy="450060"/>
          </a:xfrm>
          <a:prstGeom prst="snip1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BA8E6539-3042-33EA-63A1-92E835CD4F0A}"/>
              </a:ext>
            </a:extLst>
          </p:cNvPr>
          <p:cNvSpPr/>
          <p:nvPr/>
        </p:nvSpPr>
        <p:spPr>
          <a:xfrm>
            <a:off x="2624099" y="4367425"/>
            <a:ext cx="3871573" cy="99013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한쪽 모서리가 잘린 사각형 25">
            <a:extLst>
              <a:ext uri="{FF2B5EF4-FFF2-40B4-BE49-F238E27FC236}">
                <a16:creationId xmlns:a16="http://schemas.microsoft.com/office/drawing/2014/main" id="{C1928860-64B3-BA69-DB7A-4B198FDD34BB}"/>
              </a:ext>
            </a:extLst>
          </p:cNvPr>
          <p:cNvSpPr/>
          <p:nvPr/>
        </p:nvSpPr>
        <p:spPr>
          <a:xfrm>
            <a:off x="3539202" y="4657002"/>
            <a:ext cx="360048" cy="45006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한쪽 모서리가 잘린 사각형 26">
            <a:extLst>
              <a:ext uri="{FF2B5EF4-FFF2-40B4-BE49-F238E27FC236}">
                <a16:creationId xmlns:a16="http://schemas.microsoft.com/office/drawing/2014/main" id="{443B146B-B6AA-0F36-261F-60D39A4F2EF5}"/>
              </a:ext>
            </a:extLst>
          </p:cNvPr>
          <p:cNvSpPr/>
          <p:nvPr/>
        </p:nvSpPr>
        <p:spPr>
          <a:xfrm>
            <a:off x="5241493" y="4657002"/>
            <a:ext cx="360048" cy="45006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한쪽 모서리가 잘린 사각형 27">
            <a:extLst>
              <a:ext uri="{FF2B5EF4-FFF2-40B4-BE49-F238E27FC236}">
                <a16:creationId xmlns:a16="http://schemas.microsoft.com/office/drawing/2014/main" id="{E98A5EF6-B478-C436-7B7F-AB6AC6F63E2F}"/>
              </a:ext>
            </a:extLst>
          </p:cNvPr>
          <p:cNvSpPr/>
          <p:nvPr/>
        </p:nvSpPr>
        <p:spPr>
          <a:xfrm>
            <a:off x="5847767" y="4657002"/>
            <a:ext cx="360048" cy="450060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7F630351-48D2-2A92-06DB-1ED2652C42C6}"/>
              </a:ext>
            </a:extLst>
          </p:cNvPr>
          <p:cNvSpPr/>
          <p:nvPr/>
        </p:nvSpPr>
        <p:spPr>
          <a:xfrm>
            <a:off x="4334327" y="3388114"/>
            <a:ext cx="331139" cy="720096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9F62B3-B715-F2BB-9991-A55FDD72BE2C}"/>
              </a:ext>
            </a:extLst>
          </p:cNvPr>
          <p:cNvSpPr txBox="1"/>
          <p:nvPr/>
        </p:nvSpPr>
        <p:spPr>
          <a:xfrm>
            <a:off x="4739771" y="35634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D2Coding" panose="020B0609020101020101" pitchFamily="49" charset="-127"/>
                <a:ea typeface="D2Coding" panose="020B0609020101020101" pitchFamily="49" charset="-127"/>
              </a:rPr>
              <a:t>Page migration</a:t>
            </a:r>
            <a:endParaRPr kumimoji="1" lang="ko-Kore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227550-B201-381C-A01F-D9422804AD67}"/>
              </a:ext>
            </a:extLst>
          </p:cNvPr>
          <p:cNvSpPr txBox="1"/>
          <p:nvPr/>
        </p:nvSpPr>
        <p:spPr>
          <a:xfrm>
            <a:off x="5321615" y="1797846"/>
            <a:ext cx="1050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500" b="1" dirty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HOT</a:t>
            </a:r>
            <a:r>
              <a:rPr kumimoji="1" lang="en-US" altLang="ko-Kore-KR" sz="1500" dirty="0">
                <a:latin typeface="D2Coding" panose="020B0609020101020101" pitchFamily="49" charset="-127"/>
                <a:ea typeface="D2Coding" panose="020B0609020101020101" pitchFamily="49" charset="-127"/>
              </a:rPr>
              <a:t>/ </a:t>
            </a:r>
            <a:r>
              <a:rPr kumimoji="1" lang="en-US" altLang="ko-Kore-KR" sz="1500" b="1" dirty="0">
                <a:solidFill>
                  <a:srgbClr val="0000FF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COLD</a:t>
            </a:r>
            <a:endParaRPr kumimoji="1" lang="ko-Kore-KR" altLang="en-US" sz="1500" b="1" dirty="0">
              <a:solidFill>
                <a:srgbClr val="0000F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09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12334-3F7B-2D4F-B13E-7AB77F667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A974-08F9-7F6A-77C2-3D88F3C3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6B8BA5-97F1-7C8A-9F5A-EE32116FA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Prior works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3C6750-751A-3751-D342-DA2FE1DFB955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A808225-8624-85A8-EBB3-DC1E968828E7}"/>
              </a:ext>
            </a:extLst>
          </p:cNvPr>
          <p:cNvGraphicFramePr>
            <a:graphicFrameLocks noGrp="1"/>
          </p:cNvGraphicFramePr>
          <p:nvPr/>
        </p:nvGraphicFramePr>
        <p:xfrm>
          <a:off x="251400" y="1590097"/>
          <a:ext cx="8641177" cy="214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54">
                  <a:extLst>
                    <a:ext uri="{9D8B030D-6E8A-4147-A177-3AD203B41FA5}">
                      <a16:colId xmlns:a16="http://schemas.microsoft.com/office/drawing/2014/main" val="1303789464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3441747143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1781163988"/>
                    </a:ext>
                  </a:extLst>
                </a:gridCol>
                <a:gridCol w="908370">
                  <a:extLst>
                    <a:ext uri="{9D8B030D-6E8A-4147-A177-3AD203B41FA5}">
                      <a16:colId xmlns:a16="http://schemas.microsoft.com/office/drawing/2014/main" val="3639259953"/>
                    </a:ext>
                  </a:extLst>
                </a:gridCol>
                <a:gridCol w="1726905">
                  <a:extLst>
                    <a:ext uri="{9D8B030D-6E8A-4147-A177-3AD203B41FA5}">
                      <a16:colId xmlns:a16="http://schemas.microsoft.com/office/drawing/2014/main" val="2470780713"/>
                    </a:ext>
                  </a:extLst>
                </a:gridCol>
                <a:gridCol w="1068086">
                  <a:extLst>
                    <a:ext uri="{9D8B030D-6E8A-4147-A177-3AD203B41FA5}">
                      <a16:colId xmlns:a16="http://schemas.microsoft.com/office/drawing/2014/main" val="471295376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4284561643"/>
                    </a:ext>
                  </a:extLst>
                </a:gridCol>
              </a:tblGrid>
              <a:tr h="1856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Prior work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Page fault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HW-event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PTE-scan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Default page size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Recency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Accuracy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TPP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04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MEMTIS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0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M5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043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</a:t>
                      </a:r>
                      <a:r>
                        <a:rPr lang="en-US" altLang="ko-Kore-KR" sz="1500" dirty="0" err="1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FlexMem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7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ADT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1060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753227-6A4A-6600-A5B3-4E5626253717}"/>
              </a:ext>
            </a:extLst>
          </p:cNvPr>
          <p:cNvSpPr txBox="1"/>
          <p:nvPr/>
        </p:nvSpPr>
        <p:spPr>
          <a:xfrm>
            <a:off x="1997567" y="119044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Monitoring techniques</a:t>
            </a:r>
            <a:endParaRPr kumimoji="1" lang="ko-Kore-KR" altLang="en-US" b="1" dirty="0">
              <a:solidFill>
                <a:srgbClr val="0000FF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30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7ECEB-FB8D-80AA-3EA4-989870561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1D8B8-2604-6BFA-2A63-831399D8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09DDFF-D51D-0839-472B-E77241ADF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Challenges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HW-event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As many as page to be monitored, monitoring overhead is also increase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Both CPU attached and CXL attached not stable and attach all HW vendor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DD752-0D7A-B8CE-610D-3B7B1516277B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B519D43-D50C-F721-FAE6-BA4D585C7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712653"/>
              </p:ext>
            </p:extLst>
          </p:nvPr>
        </p:nvGraphicFramePr>
        <p:xfrm>
          <a:off x="251400" y="1590097"/>
          <a:ext cx="8641177" cy="214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54">
                  <a:extLst>
                    <a:ext uri="{9D8B030D-6E8A-4147-A177-3AD203B41FA5}">
                      <a16:colId xmlns:a16="http://schemas.microsoft.com/office/drawing/2014/main" val="1303789464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3441747143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1781163988"/>
                    </a:ext>
                  </a:extLst>
                </a:gridCol>
                <a:gridCol w="908370">
                  <a:extLst>
                    <a:ext uri="{9D8B030D-6E8A-4147-A177-3AD203B41FA5}">
                      <a16:colId xmlns:a16="http://schemas.microsoft.com/office/drawing/2014/main" val="3639259953"/>
                    </a:ext>
                  </a:extLst>
                </a:gridCol>
                <a:gridCol w="1726905">
                  <a:extLst>
                    <a:ext uri="{9D8B030D-6E8A-4147-A177-3AD203B41FA5}">
                      <a16:colId xmlns:a16="http://schemas.microsoft.com/office/drawing/2014/main" val="2470780713"/>
                    </a:ext>
                  </a:extLst>
                </a:gridCol>
                <a:gridCol w="1068086">
                  <a:extLst>
                    <a:ext uri="{9D8B030D-6E8A-4147-A177-3AD203B41FA5}">
                      <a16:colId xmlns:a16="http://schemas.microsoft.com/office/drawing/2014/main" val="471295376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4284561643"/>
                    </a:ext>
                  </a:extLst>
                </a:gridCol>
              </a:tblGrid>
              <a:tr h="1856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Prior work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Page fault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HW-event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PTE-scan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Default page size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Recency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Accuracy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TPP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04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MEMTIS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0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M5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043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</a:t>
                      </a:r>
                      <a:r>
                        <a:rPr lang="en-US" altLang="ko-Kore-KR" sz="1500" b="1" dirty="0" err="1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FlexMem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7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ADT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1060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3CC499-16CF-5F0F-56BB-3CA8353F08F4}"/>
              </a:ext>
            </a:extLst>
          </p:cNvPr>
          <p:cNvSpPr txBox="1"/>
          <p:nvPr/>
        </p:nvSpPr>
        <p:spPr>
          <a:xfrm>
            <a:off x="1997567" y="119044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solidFill>
                  <a:srgbClr val="0000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Monitoring techniques</a:t>
            </a:r>
            <a:endParaRPr kumimoji="1" lang="ko-Kore-KR" altLang="en-US" b="1" dirty="0">
              <a:solidFill>
                <a:srgbClr val="0000FF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374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B2789-0341-AAF7-4330-4FD613C63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A9B35-5693-A92D-770B-D6060589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CDD37-DBD8-0BB8-852D-DFC8034E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Challenges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Page fault</a:t>
            </a:r>
            <a:r>
              <a:rPr lang="en-US" altLang="ko-KR" dirty="0"/>
              <a:t>: known as high overhead but it is default policy</a:t>
            </a:r>
            <a:br>
              <a:rPr lang="en-US" altLang="ko-KR" dirty="0"/>
            </a:br>
            <a:r>
              <a:rPr lang="ko-KR" altLang="en-US" dirty="0"/>
              <a:t>            </a:t>
            </a:r>
            <a:r>
              <a:rPr lang="en-US" altLang="ko-KR" dirty="0"/>
              <a:t>It combines with </a:t>
            </a:r>
            <a:r>
              <a:rPr lang="en-US" altLang="ko-KR" dirty="0" err="1"/>
              <a:t>AutoNUMA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AC53C7-413D-030B-5D9C-E8A997169B68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D4981B3-5D28-C6C5-1434-AE2B0B6F0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085905"/>
              </p:ext>
            </p:extLst>
          </p:nvPr>
        </p:nvGraphicFramePr>
        <p:xfrm>
          <a:off x="251400" y="1590097"/>
          <a:ext cx="8641177" cy="214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54">
                  <a:extLst>
                    <a:ext uri="{9D8B030D-6E8A-4147-A177-3AD203B41FA5}">
                      <a16:colId xmlns:a16="http://schemas.microsoft.com/office/drawing/2014/main" val="1303789464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3441747143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1781163988"/>
                    </a:ext>
                  </a:extLst>
                </a:gridCol>
                <a:gridCol w="908370">
                  <a:extLst>
                    <a:ext uri="{9D8B030D-6E8A-4147-A177-3AD203B41FA5}">
                      <a16:colId xmlns:a16="http://schemas.microsoft.com/office/drawing/2014/main" val="3639259953"/>
                    </a:ext>
                  </a:extLst>
                </a:gridCol>
                <a:gridCol w="1726905">
                  <a:extLst>
                    <a:ext uri="{9D8B030D-6E8A-4147-A177-3AD203B41FA5}">
                      <a16:colId xmlns:a16="http://schemas.microsoft.com/office/drawing/2014/main" val="2470780713"/>
                    </a:ext>
                  </a:extLst>
                </a:gridCol>
                <a:gridCol w="1068086">
                  <a:extLst>
                    <a:ext uri="{9D8B030D-6E8A-4147-A177-3AD203B41FA5}">
                      <a16:colId xmlns:a16="http://schemas.microsoft.com/office/drawing/2014/main" val="471295376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4284561643"/>
                    </a:ext>
                  </a:extLst>
                </a:gridCol>
              </a:tblGrid>
              <a:tr h="1856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Prior work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Page fault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HW-event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PTE-scan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Default page size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Recency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Accuracy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TPP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04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MEMTIS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0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M5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043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</a:t>
                      </a:r>
                      <a:r>
                        <a:rPr lang="en-US" altLang="ko-Kore-KR" sz="15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FlexMem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7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ADT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10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1840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B7EDD-070E-A2D5-7A14-BD276C2E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0E42E-CDC9-DFB5-EDB9-CD3B3F0F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C05851-91C3-6497-32B1-FC97C521E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/>
              </a:rPr>
              <a:t>Challenges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PTE-scan</a:t>
            </a:r>
            <a:r>
              <a:rPr lang="en-US" altLang="ko-KR" dirty="0"/>
              <a:t>: hard to decide monitoring frequency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83CD6-40EC-7473-04D8-820461AA4280}"/>
              </a:ext>
            </a:extLst>
          </p:cNvPr>
          <p:cNvSpPr txBox="1"/>
          <p:nvPr/>
        </p:nvSpPr>
        <p:spPr>
          <a:xfrm>
            <a:off x="767101" y="520632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ko-Kore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kumimoji="1" lang="ko-Kore-KR" altLang="en-US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B4267AA-61CE-128A-E392-C24994E25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277002"/>
              </p:ext>
            </p:extLst>
          </p:nvPr>
        </p:nvGraphicFramePr>
        <p:xfrm>
          <a:off x="251400" y="1590097"/>
          <a:ext cx="8641177" cy="214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454">
                  <a:extLst>
                    <a:ext uri="{9D8B030D-6E8A-4147-A177-3AD203B41FA5}">
                      <a16:colId xmlns:a16="http://schemas.microsoft.com/office/drawing/2014/main" val="1303789464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3441747143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1781163988"/>
                    </a:ext>
                  </a:extLst>
                </a:gridCol>
                <a:gridCol w="908370">
                  <a:extLst>
                    <a:ext uri="{9D8B030D-6E8A-4147-A177-3AD203B41FA5}">
                      <a16:colId xmlns:a16="http://schemas.microsoft.com/office/drawing/2014/main" val="3639259953"/>
                    </a:ext>
                  </a:extLst>
                </a:gridCol>
                <a:gridCol w="1726905">
                  <a:extLst>
                    <a:ext uri="{9D8B030D-6E8A-4147-A177-3AD203B41FA5}">
                      <a16:colId xmlns:a16="http://schemas.microsoft.com/office/drawing/2014/main" val="2470780713"/>
                    </a:ext>
                  </a:extLst>
                </a:gridCol>
                <a:gridCol w="1068086">
                  <a:extLst>
                    <a:ext uri="{9D8B030D-6E8A-4147-A177-3AD203B41FA5}">
                      <a16:colId xmlns:a16="http://schemas.microsoft.com/office/drawing/2014/main" val="471295376"/>
                    </a:ext>
                  </a:extLst>
                </a:gridCol>
                <a:gridCol w="1234454">
                  <a:extLst>
                    <a:ext uri="{9D8B030D-6E8A-4147-A177-3AD203B41FA5}">
                      <a16:colId xmlns:a16="http://schemas.microsoft.com/office/drawing/2014/main" val="4284561643"/>
                    </a:ext>
                  </a:extLst>
                </a:gridCol>
              </a:tblGrid>
              <a:tr h="185684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Prior work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Page fault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HW-event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PTE-scan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Default page size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Recency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3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Accuracy</a:t>
                      </a:r>
                      <a:endParaRPr lang="ko-Kore-KR" altLang="en-US" sz="13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7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TPP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404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MEMTIS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860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M5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High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0437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</a:t>
                      </a:r>
                      <a:r>
                        <a:rPr lang="en-US" altLang="ko-Kore-KR" sz="15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FlexMem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Huge page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dirty="0">
                        <a:solidFill>
                          <a:schemeClr val="bg1">
                            <a:lumMod val="75000"/>
                          </a:schemeClr>
                        </a:solidFill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7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 ADT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X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O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Base page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Medium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1" dirty="0">
                          <a:latin typeface="D2Coding ligature" panose="020B0609020101020101" pitchFamily="49" charset="-127"/>
                          <a:ea typeface="D2Coding ligature" panose="020B0609020101020101" pitchFamily="49" charset="-127"/>
                        </a:rPr>
                        <a:t>Low</a:t>
                      </a:r>
                      <a:endParaRPr lang="ko-Kore-KR" altLang="en-US" sz="1500" b="1" dirty="0">
                        <a:latin typeface="D2Coding ligature" panose="020B0609020101020101" pitchFamily="49" charset="-127"/>
                        <a:ea typeface="D2Coding ligature" panose="020B0609020101020101" pitchFamily="49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710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9077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7597</TotalTime>
  <Words>1078</Words>
  <Application>Microsoft Macintosh PowerPoint</Application>
  <PresentationFormat>화면 슬라이드 쇼(4:3)</PresentationFormat>
  <Paragraphs>634</Paragraphs>
  <Slides>34</Slides>
  <Notes>32</Notes>
  <HiddenSlides>6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나눔고딕코딩</vt:lpstr>
      <vt:lpstr>D2Coding</vt:lpstr>
      <vt:lpstr>D2Coding ligature</vt:lpstr>
      <vt:lpstr>Arial</vt:lpstr>
      <vt:lpstr>Cambria Math</vt:lpstr>
      <vt:lpstr>Tahoma</vt:lpstr>
      <vt:lpstr>Wingdings</vt:lpstr>
      <vt:lpstr>1_Office 테마</vt:lpstr>
      <vt:lpstr>NiceSched: memory access locality aware dynamic nice scheduling  in tiered memory</vt:lpstr>
      <vt:lpstr>Background</vt:lpstr>
      <vt:lpstr>Background</vt:lpstr>
      <vt:lpstr>Background</vt:lpstr>
      <vt:lpstr>Motivation</vt:lpstr>
      <vt:lpstr>Motivation</vt:lpstr>
      <vt:lpstr>Background</vt:lpstr>
      <vt:lpstr>Background</vt:lpstr>
      <vt:lpstr>Background</vt:lpstr>
      <vt:lpstr>Motivation</vt:lpstr>
      <vt:lpstr>Motivation</vt:lpstr>
      <vt:lpstr>Motivation</vt:lpstr>
      <vt:lpstr>Motivation</vt:lpstr>
      <vt:lpstr>Objective</vt:lpstr>
      <vt:lpstr>NiceSched</vt:lpstr>
      <vt:lpstr>NiceSched</vt:lpstr>
      <vt:lpstr>NiceSched</vt:lpstr>
      <vt:lpstr>NiceSched</vt:lpstr>
      <vt:lpstr>NiceSched</vt:lpstr>
      <vt:lpstr>NiceSched</vt:lpstr>
      <vt:lpstr>NiceSched</vt:lpstr>
      <vt:lpstr>NiceSched</vt:lpstr>
      <vt:lpstr>NiceSched</vt:lpstr>
      <vt:lpstr>NiceSched</vt:lpstr>
      <vt:lpstr>Evaluation</vt:lpstr>
      <vt:lpstr>Evaluation</vt:lpstr>
      <vt:lpstr>Evaluation</vt:lpstr>
      <vt:lpstr>Evaluation</vt:lpstr>
      <vt:lpstr>Evaluation</vt:lpstr>
      <vt:lpstr>Evaluation</vt:lpstr>
      <vt:lpstr>Evaluation</vt:lpstr>
      <vt:lpstr>Close up</vt:lpstr>
      <vt:lpstr>Close up</vt:lpstr>
      <vt:lpstr>QnA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송빈원</cp:lastModifiedBy>
  <cp:revision>443</cp:revision>
  <cp:lastPrinted>2025-11-21T06:34:49Z</cp:lastPrinted>
  <dcterms:created xsi:type="dcterms:W3CDTF">2006-10-05T04:04:58Z</dcterms:created>
  <dcterms:modified xsi:type="dcterms:W3CDTF">2025-12-03T03:23:53Z</dcterms:modified>
</cp:coreProperties>
</file>